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57" r:id="rId3"/>
    <p:sldId id="274" r:id="rId4"/>
    <p:sldId id="280" r:id="rId5"/>
    <p:sldId id="269" r:id="rId6"/>
    <p:sldId id="281" r:id="rId7"/>
    <p:sldId id="273" r:id="rId8"/>
    <p:sldId id="265" r:id="rId9"/>
    <p:sldId id="258" r:id="rId10"/>
    <p:sldId id="261" r:id="rId11"/>
    <p:sldId id="270" r:id="rId12"/>
    <p:sldId id="276" r:id="rId13"/>
    <p:sldId id="277" r:id="rId14"/>
    <p:sldId id="275" r:id="rId15"/>
    <p:sldId id="278" r:id="rId16"/>
    <p:sldId id="264" r:id="rId17"/>
    <p:sldId id="271"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65317" autoAdjust="0"/>
  </p:normalViewPr>
  <p:slideViewPr>
    <p:cSldViewPr>
      <p:cViewPr varScale="1">
        <p:scale>
          <a:sx n="47" d="100"/>
          <a:sy n="47" d="100"/>
        </p:scale>
        <p:origin x="-1176" y="-96"/>
      </p:cViewPr>
      <p:guideLst>
        <p:guide orient="horz" pos="2160"/>
        <p:guide pos="2880"/>
      </p:guideLst>
    </p:cSldViewPr>
  </p:slideViewPr>
  <p:outlineViewPr>
    <p:cViewPr>
      <p:scale>
        <a:sx n="33" d="100"/>
        <a:sy n="33" d="100"/>
      </p:scale>
      <p:origin x="0" y="10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9408B-299E-4B04-AC5E-68039F8815E4}" type="datetimeFigureOut">
              <a:rPr lang="en-GB" smtClean="0"/>
              <a:pPr/>
              <a:t>27/06/2011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52DEA-0D76-4F1A-BDF7-C4CEAE58284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 </a:t>
            </a:r>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3D852DEA-0D76-4F1A-BDF7-C4CEAE582846}"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18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baseline="0" dirty="0" smtClean="0"/>
          </a:p>
          <a:p>
            <a:endParaRPr lang="en-GB" baseline="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852DEA-0D76-4F1A-BDF7-C4CEAE582846}"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6D4DF74-57A9-4275-A9BA-197C53202FFD}"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4DF74-57A9-4275-A9BA-197C53202FF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4DF74-57A9-4275-A9BA-197C53202FF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4DF74-57A9-4275-A9BA-197C53202FFD}"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6D4DF74-57A9-4275-A9BA-197C53202FFD}"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D4DF74-57A9-4275-A9BA-197C53202FFD}"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D4DF74-57A9-4275-A9BA-197C53202FFD}"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D4DF74-57A9-4275-A9BA-197C53202FF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D4DF74-57A9-4275-A9BA-197C53202FF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D4DF74-57A9-4275-A9BA-197C53202FFD}"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6C5B9B-AFC3-4F72-9621-C5ECB32B3542}" type="datetimeFigureOut">
              <a:rPr lang="en-GB" smtClean="0"/>
              <a:pPr/>
              <a:t>27/06/2011</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06D4DF74-57A9-4275-A9BA-197C53202FFD}"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A6C5B9B-AFC3-4F72-9621-C5ECB32B3542}" type="datetimeFigureOut">
              <a:rPr lang="en-GB" smtClean="0"/>
              <a:pPr/>
              <a:t>27/06/2011</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6D4DF74-57A9-4275-A9BA-197C53202FF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GB" sz="3600" b="1" dirty="0" smtClean="0"/>
              <a:t>Professor Keith </a:t>
            </a:r>
            <a:r>
              <a:rPr lang="en-GB" sz="3600" b="1" dirty="0" err="1" smtClean="0"/>
              <a:t>Popple</a:t>
            </a:r>
            <a:endParaRPr lang="en-GB" sz="3600" b="1" dirty="0" smtClean="0"/>
          </a:p>
          <a:p>
            <a:r>
              <a:rPr lang="en-GB" sz="3600" dirty="0" smtClean="0"/>
              <a:t>FACE Conference</a:t>
            </a:r>
          </a:p>
          <a:p>
            <a:r>
              <a:rPr lang="en-GB" sz="3600" dirty="0" smtClean="0"/>
              <a:t>29</a:t>
            </a:r>
            <a:r>
              <a:rPr lang="en-GB" sz="3600" baseline="30000" dirty="0" smtClean="0"/>
              <a:t>th</a:t>
            </a:r>
            <a:r>
              <a:rPr lang="en-GB" sz="3600" dirty="0" smtClean="0"/>
              <a:t> June 2011</a:t>
            </a:r>
            <a:endParaRPr lang="en-GB" sz="3600" dirty="0"/>
          </a:p>
        </p:txBody>
      </p:sp>
      <p:sp>
        <p:nvSpPr>
          <p:cNvPr id="4" name="Title 3"/>
          <p:cNvSpPr>
            <a:spLocks noGrp="1"/>
          </p:cNvSpPr>
          <p:nvPr>
            <p:ph type="ctrTitle"/>
          </p:nvPr>
        </p:nvSpPr>
        <p:spPr/>
        <p:txBody>
          <a:bodyPr>
            <a:noAutofit/>
          </a:bodyPr>
          <a:lstStyle/>
          <a:p>
            <a:r>
              <a:rPr lang="en-GB" sz="4400" dirty="0" smtClean="0"/>
              <a:t>The ‘Big Society’: the implications for community development</a:t>
            </a:r>
            <a:endParaRPr lang="en-GB"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400" dirty="0" smtClean="0"/>
              <a:t>What has happened recently (2)</a:t>
            </a:r>
            <a:endParaRPr lang="en-GB" sz="4400" dirty="0"/>
          </a:p>
        </p:txBody>
      </p:sp>
      <p:sp>
        <p:nvSpPr>
          <p:cNvPr id="2" name="Content Placeholder 1"/>
          <p:cNvSpPr>
            <a:spLocks noGrp="1"/>
          </p:cNvSpPr>
          <p:nvPr>
            <p:ph sz="quarter" idx="1"/>
          </p:nvPr>
        </p:nvSpPr>
        <p:spPr/>
        <p:txBody>
          <a:bodyPr>
            <a:normAutofit lnSpcReduction="10000"/>
          </a:bodyPr>
          <a:lstStyle/>
          <a:p>
            <a:r>
              <a:rPr lang="en-GB" sz="3600" dirty="0" smtClean="0"/>
              <a:t>Financial restraint in the public sector, cuts in benefit levels, and reduction in support for LA’s</a:t>
            </a:r>
          </a:p>
          <a:p>
            <a:r>
              <a:rPr lang="en-GB" sz="3600" dirty="0" smtClean="0"/>
              <a:t>Increase in tax levels e.g. 20% VAT</a:t>
            </a:r>
          </a:p>
          <a:p>
            <a:r>
              <a:rPr lang="en-GB" sz="3600" dirty="0" smtClean="0"/>
              <a:t>Increased unemployment – now at 7.7% (23.3% 16-24 year olds). </a:t>
            </a:r>
          </a:p>
          <a:p>
            <a:r>
              <a:rPr lang="en-GB" sz="3600" dirty="0" smtClean="0"/>
              <a:t>Annual inflation in May– 4.5%</a:t>
            </a:r>
          </a:p>
          <a:p>
            <a:r>
              <a:rPr lang="en-GB" sz="3600" dirty="0" smtClean="0"/>
              <a:t>Economic growth at 1.7%</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800" dirty="0" smtClean="0"/>
              <a:t>Will the ‘Big Society’ work?</a:t>
            </a:r>
            <a:endParaRPr lang="en-GB" sz="4800" dirty="0"/>
          </a:p>
        </p:txBody>
      </p:sp>
      <p:sp>
        <p:nvSpPr>
          <p:cNvPr id="2" name="Content Placeholder 1"/>
          <p:cNvSpPr>
            <a:spLocks noGrp="1"/>
          </p:cNvSpPr>
          <p:nvPr>
            <p:ph sz="quarter" idx="1"/>
          </p:nvPr>
        </p:nvSpPr>
        <p:spPr/>
        <p:txBody>
          <a:bodyPr>
            <a:noAutofit/>
          </a:bodyPr>
          <a:lstStyle/>
          <a:p>
            <a:r>
              <a:rPr lang="en-GB" sz="3600" dirty="0" smtClean="0"/>
              <a:t>Does it attempt to tackle inequalities and social divisions? </a:t>
            </a:r>
          </a:p>
          <a:p>
            <a:r>
              <a:rPr lang="en-GB" sz="3600" dirty="0" smtClean="0"/>
              <a:t>Will strategies of inclusion and localism become subordinate to the management of highly differentiated and socially divided populations</a:t>
            </a:r>
          </a:p>
          <a:p>
            <a:r>
              <a:rPr lang="en-GB" sz="3600" dirty="0" smtClean="0"/>
              <a:t>What will be the role of community development and the welfare state?  </a:t>
            </a:r>
            <a:endParaRPr lang="en-GB"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4400" dirty="0" smtClean="0"/>
              <a:t>What does community development do?</a:t>
            </a:r>
            <a:endParaRPr lang="en-GB" sz="4400" dirty="0"/>
          </a:p>
        </p:txBody>
      </p:sp>
      <p:sp>
        <p:nvSpPr>
          <p:cNvPr id="2" name="Content Placeholder 1"/>
          <p:cNvSpPr>
            <a:spLocks noGrp="1"/>
          </p:cNvSpPr>
          <p:nvPr>
            <p:ph sz="quarter" idx="1"/>
          </p:nvPr>
        </p:nvSpPr>
        <p:spPr/>
        <p:txBody>
          <a:bodyPr>
            <a:normAutofit lnSpcReduction="10000"/>
          </a:bodyPr>
          <a:lstStyle/>
          <a:p>
            <a:r>
              <a:rPr lang="en-GB" sz="3600" dirty="0" smtClean="0"/>
              <a:t>Help people see they have common concerns</a:t>
            </a:r>
          </a:p>
          <a:p>
            <a:r>
              <a:rPr lang="en-GB" sz="3600" dirty="0" smtClean="0"/>
              <a:t>Help people work together on those concerns </a:t>
            </a:r>
          </a:p>
          <a:p>
            <a:r>
              <a:rPr lang="en-GB" sz="3600" dirty="0" smtClean="0"/>
              <a:t>Support and develop networking</a:t>
            </a:r>
          </a:p>
          <a:p>
            <a:r>
              <a:rPr lang="en-GB" sz="3600" dirty="0" smtClean="0"/>
              <a:t>Promote values</a:t>
            </a:r>
          </a:p>
          <a:p>
            <a:r>
              <a:rPr lang="en-GB" sz="3600" dirty="0" smtClean="0"/>
              <a:t>Empower</a:t>
            </a:r>
          </a:p>
          <a:p>
            <a:r>
              <a:rPr lang="en-GB" sz="3600" dirty="0" smtClean="0"/>
              <a:t>Advise and inform</a:t>
            </a:r>
            <a:endParaRPr lang="en-GB"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Community development outcomes</a:t>
            </a:r>
            <a:endParaRPr lang="en-GB" dirty="0"/>
          </a:p>
        </p:txBody>
      </p:sp>
      <p:sp>
        <p:nvSpPr>
          <p:cNvPr id="2" name="Content Placeholder 1"/>
          <p:cNvSpPr>
            <a:spLocks noGrp="1"/>
          </p:cNvSpPr>
          <p:nvPr>
            <p:ph sz="quarter" idx="1"/>
          </p:nvPr>
        </p:nvSpPr>
        <p:spPr/>
        <p:txBody>
          <a:bodyPr>
            <a:normAutofit lnSpcReduction="10000"/>
          </a:bodyPr>
          <a:lstStyle/>
          <a:p>
            <a:r>
              <a:rPr lang="en-GB" sz="3200" dirty="0" smtClean="0"/>
              <a:t>Reduction in isolation and alienation</a:t>
            </a:r>
          </a:p>
          <a:p>
            <a:r>
              <a:rPr lang="en-GB" sz="3200" dirty="0" smtClean="0"/>
              <a:t>Increase in social capital, participation and collaboration</a:t>
            </a:r>
          </a:p>
          <a:p>
            <a:r>
              <a:rPr lang="en-GB" sz="3200" dirty="0" smtClean="0"/>
              <a:t>Increase in confidence </a:t>
            </a:r>
          </a:p>
          <a:p>
            <a:r>
              <a:rPr lang="en-GB" sz="3200" dirty="0" smtClean="0"/>
              <a:t>More effective voice for a community</a:t>
            </a:r>
          </a:p>
          <a:p>
            <a:r>
              <a:rPr lang="en-GB" sz="3200" dirty="0" smtClean="0"/>
              <a:t>Improvement in the conditions in the locality</a:t>
            </a:r>
          </a:p>
          <a:p>
            <a:r>
              <a:rPr lang="en-GB" sz="3200" dirty="0" smtClean="0"/>
              <a:t>Improvement in delivery of public services</a:t>
            </a:r>
          </a:p>
          <a:p>
            <a:r>
              <a:rPr lang="en-GB" sz="3200" dirty="0" smtClean="0"/>
              <a:t>Raised awareness of social, economic and political systems and power</a:t>
            </a:r>
          </a:p>
          <a:p>
            <a:endParaRPr lang="en-GB" dirty="0" smtClean="0"/>
          </a:p>
          <a:p>
            <a:endParaRPr lang="en-GB" dirty="0" smtClean="0"/>
          </a:p>
          <a:p>
            <a:endParaRPr lang="en-GB" dirty="0" smtClean="0"/>
          </a:p>
          <a:p>
            <a:endParaRPr lang="en-GB" dirty="0" smtClean="0"/>
          </a:p>
          <a:p>
            <a:endParaRPr lang="en-GB" dirty="0" smtClean="0"/>
          </a:p>
          <a:p>
            <a:pPr>
              <a:buNone/>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smtClean="0"/>
              <a:t>Opportunities for community development</a:t>
            </a:r>
            <a:endParaRPr lang="en-GB" dirty="0"/>
          </a:p>
        </p:txBody>
      </p:sp>
      <p:sp>
        <p:nvSpPr>
          <p:cNvPr id="2" name="Content Placeholder 1"/>
          <p:cNvSpPr>
            <a:spLocks noGrp="1"/>
          </p:cNvSpPr>
          <p:nvPr>
            <p:ph sz="quarter" idx="1"/>
          </p:nvPr>
        </p:nvSpPr>
        <p:spPr/>
        <p:txBody>
          <a:bodyPr/>
          <a:lstStyle/>
          <a:p>
            <a:r>
              <a:rPr lang="en-GB" sz="4400" dirty="0" smtClean="0"/>
              <a:t>Fresh look at everything</a:t>
            </a:r>
          </a:p>
          <a:p>
            <a:r>
              <a:rPr lang="en-GB" sz="4400" dirty="0" smtClean="0"/>
              <a:t>Clarify vagueness</a:t>
            </a:r>
          </a:p>
          <a:p>
            <a:r>
              <a:rPr lang="en-GB" sz="4400" dirty="0" smtClean="0"/>
              <a:t>Change can be energising</a:t>
            </a:r>
          </a:p>
          <a:p>
            <a:r>
              <a:rPr lang="en-GB" sz="4400" dirty="0" smtClean="0"/>
              <a:t>People want to make changes</a:t>
            </a:r>
          </a:p>
          <a:p>
            <a:r>
              <a:rPr lang="en-GB" sz="4400" dirty="0" smtClean="0"/>
              <a:t>Possible new funding streams</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smtClean="0"/>
              <a:t>Challenges for community development</a:t>
            </a:r>
            <a:endParaRPr lang="en-GB" dirty="0"/>
          </a:p>
        </p:txBody>
      </p:sp>
      <p:sp>
        <p:nvSpPr>
          <p:cNvPr id="2" name="Content Placeholder 1"/>
          <p:cNvSpPr>
            <a:spLocks noGrp="1"/>
          </p:cNvSpPr>
          <p:nvPr>
            <p:ph sz="quarter" idx="1"/>
          </p:nvPr>
        </p:nvSpPr>
        <p:spPr/>
        <p:txBody>
          <a:bodyPr>
            <a:normAutofit/>
          </a:bodyPr>
          <a:lstStyle/>
          <a:p>
            <a:r>
              <a:rPr lang="en-GB" sz="3600" dirty="0" smtClean="0"/>
              <a:t>Reduction in funding and resources</a:t>
            </a:r>
          </a:p>
          <a:p>
            <a:r>
              <a:rPr lang="en-GB" sz="3600" dirty="0" smtClean="0"/>
              <a:t>Groups  and organisations large and small will disappear</a:t>
            </a:r>
          </a:p>
          <a:p>
            <a:r>
              <a:rPr lang="en-GB" sz="3600" dirty="0" smtClean="0"/>
              <a:t>Getting the right volunteers and providing appropriate training and support</a:t>
            </a:r>
          </a:p>
          <a:p>
            <a:r>
              <a:rPr lang="en-GB" sz="3600" dirty="0" smtClean="0"/>
              <a:t>Cynicism due to de-motivation</a:t>
            </a:r>
          </a:p>
          <a:p>
            <a:r>
              <a:rPr lang="en-GB" sz="3600" dirty="0" smtClean="0"/>
              <a:t>Being seen as agents of the state</a:t>
            </a:r>
          </a:p>
          <a:p>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400" dirty="0" smtClean="0"/>
              <a:t>Do we need to think differently?</a:t>
            </a:r>
            <a:endParaRPr lang="en-GB" sz="4400" dirty="0"/>
          </a:p>
        </p:txBody>
      </p:sp>
      <p:sp>
        <p:nvSpPr>
          <p:cNvPr id="2" name="Content Placeholder 1"/>
          <p:cNvSpPr>
            <a:spLocks noGrp="1"/>
          </p:cNvSpPr>
          <p:nvPr>
            <p:ph sz="quarter" idx="1"/>
          </p:nvPr>
        </p:nvSpPr>
        <p:spPr/>
        <p:txBody>
          <a:bodyPr/>
          <a:lstStyle/>
          <a:p>
            <a:endParaRPr lang="en-GB" i="1" dirty="0" smtClean="0"/>
          </a:p>
          <a:p>
            <a:r>
              <a:rPr lang="en-GB" sz="4000" i="1" dirty="0" smtClean="0"/>
              <a:t>The Impact of Inequality; How to make Sick Societies Healthier </a:t>
            </a:r>
            <a:r>
              <a:rPr lang="en-GB" sz="4000" dirty="0" smtClean="0"/>
              <a:t> (New Press,2005) Richard Wilkinson</a:t>
            </a:r>
            <a:endParaRPr lang="en-GB" sz="4000" i="1" dirty="0" smtClean="0"/>
          </a:p>
          <a:p>
            <a:r>
              <a:rPr lang="en-GB" sz="4000" i="1" dirty="0" smtClean="0"/>
              <a:t>The Spirit Level: Why Equality is Better for Everyone </a:t>
            </a:r>
            <a:r>
              <a:rPr lang="en-GB" sz="4000" dirty="0" smtClean="0"/>
              <a:t> (Penguin ,2010) Richard Wilkinson and Katie Pickett</a:t>
            </a:r>
            <a:endParaRPr lang="en-GB" sz="40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400" dirty="0" smtClean="0"/>
              <a:t>Thinking differently?</a:t>
            </a:r>
            <a:endParaRPr lang="en-GB" sz="4400" dirty="0"/>
          </a:p>
        </p:txBody>
      </p:sp>
      <p:sp>
        <p:nvSpPr>
          <p:cNvPr id="2" name="Content Placeholder 1"/>
          <p:cNvSpPr>
            <a:spLocks noGrp="1"/>
          </p:cNvSpPr>
          <p:nvPr>
            <p:ph sz="quarter" idx="1"/>
          </p:nvPr>
        </p:nvSpPr>
        <p:spPr/>
        <p:txBody>
          <a:bodyPr>
            <a:normAutofit fontScale="92500"/>
          </a:bodyPr>
          <a:lstStyle/>
          <a:p>
            <a:r>
              <a:rPr lang="en-GB" sz="3600" dirty="0" smtClean="0"/>
              <a:t>Robert </a:t>
            </a:r>
            <a:r>
              <a:rPr lang="en-GB" sz="3600" dirty="0" err="1" smtClean="0"/>
              <a:t>Peston’s</a:t>
            </a:r>
            <a:r>
              <a:rPr lang="en-GB" sz="3600" dirty="0" smtClean="0"/>
              <a:t> book </a:t>
            </a:r>
            <a:r>
              <a:rPr lang="en-GB" sz="3600" i="1" dirty="0" smtClean="0"/>
              <a:t>Who Runs Britain </a:t>
            </a:r>
            <a:r>
              <a:rPr lang="en-GB" sz="3600" dirty="0" smtClean="0"/>
              <a:t>(published by </a:t>
            </a:r>
            <a:r>
              <a:rPr lang="en-GB" sz="3600" dirty="0" err="1" smtClean="0"/>
              <a:t>Hodder</a:t>
            </a:r>
            <a:r>
              <a:rPr lang="en-GB" sz="3600" dirty="0" smtClean="0"/>
              <a:t> 2008) provides a valuable analysis of the present economic problems of this country.</a:t>
            </a:r>
          </a:p>
          <a:p>
            <a:r>
              <a:rPr lang="en-GB" sz="3600" dirty="0" err="1" smtClean="0"/>
              <a:t>Peston</a:t>
            </a:r>
            <a:r>
              <a:rPr lang="en-GB" sz="3600" dirty="0" smtClean="0"/>
              <a:t> argues that the super rich who benefited under New Labour and now the Conservative/</a:t>
            </a:r>
            <a:r>
              <a:rPr lang="en-GB" sz="3600" dirty="0" err="1" smtClean="0"/>
              <a:t>LibDems</a:t>
            </a:r>
            <a:r>
              <a:rPr lang="en-GB" sz="3600" dirty="0" smtClean="0"/>
              <a:t> Coalition have undermined the fabric of the democratic state.</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800" dirty="0" smtClean="0"/>
              <a:t>Finally...</a:t>
            </a:r>
            <a:endParaRPr lang="en-GB" sz="4800" dirty="0"/>
          </a:p>
        </p:txBody>
      </p:sp>
      <p:sp>
        <p:nvSpPr>
          <p:cNvPr id="2" name="Content Placeholder 1"/>
          <p:cNvSpPr>
            <a:spLocks noGrp="1"/>
          </p:cNvSpPr>
          <p:nvPr>
            <p:ph sz="quarter" idx="1"/>
          </p:nvPr>
        </p:nvSpPr>
        <p:spPr/>
        <p:txBody>
          <a:bodyPr>
            <a:noAutofit/>
          </a:bodyPr>
          <a:lstStyle/>
          <a:p>
            <a:r>
              <a:rPr lang="en-GB" sz="3600" dirty="0" smtClean="0"/>
              <a:t>We need to be brave. </a:t>
            </a:r>
          </a:p>
          <a:p>
            <a:r>
              <a:rPr lang="en-GB" sz="3600" dirty="0" smtClean="0"/>
              <a:t>Think differently and creatively</a:t>
            </a:r>
          </a:p>
          <a:p>
            <a:r>
              <a:rPr lang="en-GB" sz="3600" dirty="0" smtClean="0"/>
              <a:t>Develop new ways of working</a:t>
            </a:r>
          </a:p>
          <a:p>
            <a:r>
              <a:rPr lang="en-GB" sz="3600" dirty="0" smtClean="0"/>
              <a:t>Support localism but be aware of and critique the national and international social, economic and political forces that are creating the circumstances we work and live in.</a:t>
            </a:r>
            <a:endParaRPr lang="en-GB"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a:t>
            </a:r>
            <a:r>
              <a:rPr lang="en-GB" sz="4800" dirty="0" smtClean="0"/>
              <a:t>The Big Society’</a:t>
            </a:r>
            <a:endParaRPr lang="en-GB" sz="4800" dirty="0"/>
          </a:p>
        </p:txBody>
      </p:sp>
      <p:sp>
        <p:nvSpPr>
          <p:cNvPr id="2" name="Content Placeholder 1"/>
          <p:cNvSpPr>
            <a:spLocks noGrp="1"/>
          </p:cNvSpPr>
          <p:nvPr>
            <p:ph sz="quarter" idx="1"/>
          </p:nvPr>
        </p:nvSpPr>
        <p:spPr/>
        <p:txBody>
          <a:bodyPr>
            <a:normAutofit/>
          </a:bodyPr>
          <a:lstStyle/>
          <a:p>
            <a:r>
              <a:rPr lang="en-GB" dirty="0" smtClean="0"/>
              <a:t>‘</a:t>
            </a:r>
            <a:r>
              <a:rPr lang="en-GB" sz="3200" dirty="0" smtClean="0"/>
              <a:t>My great passion is building the Big Society. It’s about people setting up great new schools. Charities working to rehabilitate offenders. It’s about the biggest, most dramatic redistribution of power from the elites in Whitehall to the man and woman on the street...this is such a powerful idea for blindingly obvious reasons...if it unleashes community engagement – we should do it.’ Prime Minister David Cameron, 19</a:t>
            </a:r>
            <a:r>
              <a:rPr lang="en-GB" sz="3200" baseline="30000" dirty="0" smtClean="0"/>
              <a:t>th</a:t>
            </a:r>
            <a:r>
              <a:rPr lang="en-GB" sz="3200" dirty="0" smtClean="0"/>
              <a:t> July 2010</a:t>
            </a:r>
            <a:endParaRPr lang="en-GB"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5400" dirty="0" smtClean="0"/>
              <a:t>Some of the critics (1)</a:t>
            </a:r>
            <a:endParaRPr lang="en-GB" sz="5400" dirty="0"/>
          </a:p>
        </p:txBody>
      </p:sp>
      <p:sp>
        <p:nvSpPr>
          <p:cNvPr id="2" name="Content Placeholder 1"/>
          <p:cNvSpPr>
            <a:spLocks noGrp="1"/>
          </p:cNvSpPr>
          <p:nvPr>
            <p:ph sz="quarter" idx="1"/>
          </p:nvPr>
        </p:nvSpPr>
        <p:spPr/>
        <p:txBody>
          <a:bodyPr>
            <a:normAutofit/>
          </a:bodyPr>
          <a:lstStyle/>
          <a:p>
            <a:r>
              <a:rPr lang="en-GB" sz="5400" dirty="0" smtClean="0"/>
              <a:t>Leader of the Labour Party in Liverpool</a:t>
            </a:r>
          </a:p>
          <a:p>
            <a:r>
              <a:rPr lang="en-GB" sz="5400" dirty="0" smtClean="0"/>
              <a:t>Director of Community Service Volunteers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5400" dirty="0" smtClean="0"/>
              <a:t>Some of the critics (2)</a:t>
            </a:r>
            <a:endParaRPr lang="en-GB" sz="5400" dirty="0"/>
          </a:p>
        </p:txBody>
      </p:sp>
      <p:sp>
        <p:nvSpPr>
          <p:cNvPr id="2" name="Content Placeholder 1"/>
          <p:cNvSpPr>
            <a:spLocks noGrp="1"/>
          </p:cNvSpPr>
          <p:nvPr>
            <p:ph sz="quarter" idx="1"/>
          </p:nvPr>
        </p:nvSpPr>
        <p:spPr/>
        <p:txBody>
          <a:bodyPr/>
          <a:lstStyle/>
          <a:p>
            <a:r>
              <a:rPr lang="en-GB" sz="5400" dirty="0" smtClean="0"/>
              <a:t>Dr Rowan Williams, Archbishop of Canterbury</a:t>
            </a:r>
          </a:p>
          <a:p>
            <a:r>
              <a:rPr lang="en-GB" sz="5400" dirty="0" smtClean="0"/>
              <a:t>Staci </a:t>
            </a:r>
            <a:r>
              <a:rPr lang="en-GB" sz="5400" dirty="0" err="1" smtClean="0"/>
              <a:t>Beevor</a:t>
            </a:r>
            <a:r>
              <a:rPr lang="en-GB" sz="5400" dirty="0" smtClean="0"/>
              <a:t>, youth worker Witney</a:t>
            </a:r>
          </a:p>
          <a:p>
            <a:pPr>
              <a:buNone/>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5400" dirty="0" smtClean="0"/>
              <a:t>The ‘Big Society’ (1)</a:t>
            </a:r>
            <a:endParaRPr lang="en-GB" sz="5400" dirty="0"/>
          </a:p>
        </p:txBody>
      </p:sp>
      <p:sp>
        <p:nvSpPr>
          <p:cNvPr id="2" name="Content Placeholder 1"/>
          <p:cNvSpPr>
            <a:spLocks noGrp="1"/>
          </p:cNvSpPr>
          <p:nvPr>
            <p:ph sz="quarter" idx="1"/>
          </p:nvPr>
        </p:nvSpPr>
        <p:spPr/>
        <p:txBody>
          <a:bodyPr>
            <a:normAutofit/>
          </a:bodyPr>
          <a:lstStyle/>
          <a:p>
            <a:r>
              <a:rPr lang="en-GB" sz="4800" dirty="0" smtClean="0"/>
              <a:t>The ‘Big Society’ Bank</a:t>
            </a:r>
          </a:p>
          <a:p>
            <a:r>
              <a:rPr lang="en-GB" sz="4800" dirty="0" smtClean="0"/>
              <a:t>‘Big Society </a:t>
            </a:r>
            <a:r>
              <a:rPr lang="en-GB" sz="4800" dirty="0" err="1" smtClean="0"/>
              <a:t>czar</a:t>
            </a:r>
            <a:r>
              <a:rPr lang="en-GB" sz="4800" dirty="0" smtClean="0"/>
              <a:t>’ was Lord Wei who has since resigned</a:t>
            </a:r>
          </a:p>
          <a:p>
            <a:r>
              <a:rPr lang="en-GB" sz="4800" dirty="0" smtClean="0"/>
              <a:t>At cabinet level Francis Maud MP is responsible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5400" dirty="0" smtClean="0"/>
              <a:t>The ‘Big Society’ (2)</a:t>
            </a:r>
            <a:endParaRPr lang="en-GB" sz="5400" dirty="0"/>
          </a:p>
        </p:txBody>
      </p:sp>
      <p:sp>
        <p:nvSpPr>
          <p:cNvPr id="2" name="Content Placeholder 1"/>
          <p:cNvSpPr>
            <a:spLocks noGrp="1"/>
          </p:cNvSpPr>
          <p:nvPr>
            <p:ph sz="quarter" idx="1"/>
          </p:nvPr>
        </p:nvSpPr>
        <p:spPr/>
        <p:txBody>
          <a:bodyPr>
            <a:normAutofit lnSpcReduction="10000"/>
          </a:bodyPr>
          <a:lstStyle/>
          <a:p>
            <a:r>
              <a:rPr lang="en-GB" sz="4400" dirty="0" smtClean="0"/>
              <a:t>Locality – new nationwide network of community led organisations</a:t>
            </a:r>
          </a:p>
          <a:p>
            <a:r>
              <a:rPr lang="en-GB" sz="4400" dirty="0" smtClean="0"/>
              <a:t>5,000 community organisers (500 full-time 4,500 part-time and voluntary organisers). Training to take place from April 2011-March 2015</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5400" dirty="0" smtClean="0"/>
              <a:t>Main themes</a:t>
            </a:r>
            <a:endParaRPr lang="en-GB" sz="5400" dirty="0"/>
          </a:p>
        </p:txBody>
      </p:sp>
      <p:sp>
        <p:nvSpPr>
          <p:cNvPr id="2" name="Content Placeholder 1"/>
          <p:cNvSpPr>
            <a:spLocks noGrp="1"/>
          </p:cNvSpPr>
          <p:nvPr>
            <p:ph sz="quarter" idx="1"/>
          </p:nvPr>
        </p:nvSpPr>
        <p:spPr/>
        <p:txBody>
          <a:bodyPr/>
          <a:lstStyle/>
          <a:p>
            <a:r>
              <a:rPr lang="en-GB" sz="4800" dirty="0" smtClean="0"/>
              <a:t>More freedom to exercise judgement</a:t>
            </a:r>
          </a:p>
          <a:p>
            <a:r>
              <a:rPr lang="en-GB" sz="4800" dirty="0" smtClean="0"/>
              <a:t>New approaches to accountability</a:t>
            </a:r>
          </a:p>
          <a:p>
            <a:r>
              <a:rPr lang="en-GB" sz="4800" dirty="0" smtClean="0"/>
              <a:t>Greater efficiency and lower cost</a:t>
            </a:r>
          </a:p>
          <a:p>
            <a:pPr>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5400" dirty="0" smtClean="0"/>
              <a:t>Is it new?</a:t>
            </a:r>
            <a:endParaRPr lang="en-GB" sz="5400" dirty="0"/>
          </a:p>
        </p:txBody>
      </p:sp>
      <p:sp>
        <p:nvSpPr>
          <p:cNvPr id="2" name="Content Placeholder 1"/>
          <p:cNvSpPr>
            <a:spLocks noGrp="1"/>
          </p:cNvSpPr>
          <p:nvPr>
            <p:ph sz="quarter" idx="1"/>
          </p:nvPr>
        </p:nvSpPr>
        <p:spPr/>
        <p:txBody>
          <a:bodyPr>
            <a:normAutofit/>
          </a:bodyPr>
          <a:lstStyle/>
          <a:p>
            <a:r>
              <a:rPr lang="en-GB" sz="3200" dirty="0" smtClean="0"/>
              <a:t>Derives from Cameron’s reactivation of moral responsibility, mutuality and obligation. Attempt to address ‘Broken society’</a:t>
            </a:r>
          </a:p>
          <a:p>
            <a:r>
              <a:rPr lang="en-GB" sz="3200" dirty="0" smtClean="0"/>
              <a:t>Both Blair (with the ‘Third Way’) and Cameron have stressed opportunity (now increasingly associated with enterprise), inclusion and ‘choice’</a:t>
            </a:r>
          </a:p>
          <a:p>
            <a:r>
              <a:rPr lang="en-GB" sz="3200" dirty="0" smtClean="0"/>
              <a:t>Cameron has been influenced by Philip Blond when developing his idea of the ‘Big Society’ </a:t>
            </a:r>
            <a:endParaRPr lang="en-GB"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smtClean="0"/>
              <a:t>What has happened recently (1)?</a:t>
            </a:r>
            <a:endParaRPr lang="en-GB" dirty="0"/>
          </a:p>
        </p:txBody>
      </p:sp>
      <p:sp>
        <p:nvSpPr>
          <p:cNvPr id="2" name="Content Placeholder 1"/>
          <p:cNvSpPr>
            <a:spLocks noGrp="1"/>
          </p:cNvSpPr>
          <p:nvPr>
            <p:ph sz="quarter" idx="1"/>
          </p:nvPr>
        </p:nvSpPr>
        <p:spPr/>
        <p:txBody>
          <a:bodyPr>
            <a:noAutofit/>
          </a:bodyPr>
          <a:lstStyle/>
          <a:p>
            <a:r>
              <a:rPr lang="en-GB" sz="3600" dirty="0" err="1" smtClean="0"/>
              <a:t>Mervyn</a:t>
            </a:r>
            <a:r>
              <a:rPr lang="en-GB" sz="3600" dirty="0" smtClean="0"/>
              <a:t> King (Governor of the Bank of England) states the recession is due to the banks and the financial sector. ‘Why do banks in general want to pay bonuses?’ Answer: ‘they know if they get into difficulties the state will bail them out’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1526</TotalTime>
  <Words>763</Words>
  <Application>Microsoft Office PowerPoint</Application>
  <PresentationFormat>On-screen Show (4:3)</PresentationFormat>
  <Paragraphs>105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The ‘Big Society’: the implications for community development</vt:lpstr>
      <vt:lpstr>‘The Big Society’</vt:lpstr>
      <vt:lpstr>Some of the critics (1)</vt:lpstr>
      <vt:lpstr>Some of the critics (2)</vt:lpstr>
      <vt:lpstr>The ‘Big Society’ (1)</vt:lpstr>
      <vt:lpstr>The ‘Big Society’ (2)</vt:lpstr>
      <vt:lpstr>Main themes</vt:lpstr>
      <vt:lpstr>Is it new?</vt:lpstr>
      <vt:lpstr>What has happened recently (1)?</vt:lpstr>
      <vt:lpstr>What has happened recently (2)</vt:lpstr>
      <vt:lpstr>Will the ‘Big Society’ work?</vt:lpstr>
      <vt:lpstr>What does community development do?</vt:lpstr>
      <vt:lpstr>Community development outcomes</vt:lpstr>
      <vt:lpstr>Opportunities for community development</vt:lpstr>
      <vt:lpstr>Challenges for community development</vt:lpstr>
      <vt:lpstr>Do we need to think differently?</vt:lpstr>
      <vt:lpstr>Thinking differently?</vt:lpstr>
      <vt:lpstr>Finally...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Policy Developments</dc:title>
  <dc:creator>Keith Popple</dc:creator>
  <cp:lastModifiedBy>popplekj</cp:lastModifiedBy>
  <cp:revision>157</cp:revision>
  <dcterms:created xsi:type="dcterms:W3CDTF">2011-03-17T10:29:55Z</dcterms:created>
  <dcterms:modified xsi:type="dcterms:W3CDTF">2011-06-27T11:26:04Z</dcterms:modified>
</cp:coreProperties>
</file>