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90" r:id="rId3"/>
    <p:sldId id="258" r:id="rId4"/>
    <p:sldId id="289" r:id="rId5"/>
    <p:sldId id="320" r:id="rId6"/>
    <p:sldId id="323" r:id="rId7"/>
    <p:sldId id="319" r:id="rId8"/>
    <p:sldId id="307" r:id="rId9"/>
    <p:sldId id="322" r:id="rId10"/>
    <p:sldId id="324" r:id="rId11"/>
    <p:sldId id="321" r:id="rId12"/>
    <p:sldId id="317" r:id="rId13"/>
    <p:sldId id="318" r:id="rId14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8585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vertBarState="minimized" horzBarState="maximized" preferSingleView="1">
    <p:restoredLeft sz="15620"/>
    <p:restoredTop sz="94660"/>
  </p:normalViewPr>
  <p:slideViewPr>
    <p:cSldViewPr>
      <p:cViewPr>
        <p:scale>
          <a:sx n="100" d="100"/>
          <a:sy n="100" d="100"/>
        </p:scale>
        <p:origin x="-824" y="-2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it-IT"/>
          </a:p>
        </p:txBody>
      </p:sp>
      <p:sp>
        <p:nvSpPr>
          <p:cNvPr id="5939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it-IT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87DCF7-F8DD-4914-8EFC-18069B5DF038}" type="slidenum">
              <a:rPr lang="it-IT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98952D9-5376-4149-BF85-8C68DE95DC74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D247C03-BD75-44EB-A956-E1826076DF8F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7825" y="260350"/>
            <a:ext cx="2165350" cy="53911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30188" y="260350"/>
            <a:ext cx="6345237" cy="53911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72030D9-791A-42A3-989A-7AD8657E49B1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67C5E9B-F028-4811-93FC-9EBC0BEB5D3A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FFBCA3-CAAD-4BE2-867C-FD4AE8E7FDC1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0188" y="1125538"/>
            <a:ext cx="4254500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7088" y="1125538"/>
            <a:ext cx="4256087" cy="45259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76B7DF-D1C3-401C-857B-C432CB288446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6AEFC91-6B1D-4469-86ED-2E20AFE6ACB0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E3AB307-5644-4F4A-9FBA-8A742B946172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FBD0AF5-D907-43CE-B566-EC020E2A56DB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29DBF52-E7EE-4822-9CBB-E88A504D6F61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D9240E-07FE-49A1-BAA7-64C289FCE4CF}" type="slidenum">
              <a:rPr lang="it-IT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mod_ppt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6350" y="3175"/>
            <a:ext cx="9156700" cy="685165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30188" y="260350"/>
            <a:ext cx="8662987" cy="4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0188" y="1125538"/>
            <a:ext cx="866298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116013" y="6462713"/>
            <a:ext cx="5616575" cy="27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rgbClr val="58585A"/>
                </a:solidFill>
                <a:latin typeface="+mn-lt"/>
              </a:defRPr>
            </a:lvl1pPr>
          </a:lstStyle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243888" y="6400800"/>
            <a:ext cx="801687" cy="26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58585A"/>
                </a:solidFill>
                <a:latin typeface="+mn-lt"/>
              </a:defRPr>
            </a:lvl1pPr>
          </a:lstStyle>
          <a:p>
            <a:fld id="{BE7B926D-290B-4E11-8C0A-24CBAD83672A}" type="slidenum">
              <a:rPr lang="it-IT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Verdana" pitchFamily="-128" charset="0"/>
        </a:defRPr>
      </a:lvl2pPr>
      <a:lvl3pPr algn="l" rtl="0" fontAlgn="base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Verdana" pitchFamily="-128" charset="0"/>
        </a:defRPr>
      </a:lvl3pPr>
      <a:lvl4pPr algn="l" rtl="0" fontAlgn="base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Verdana" pitchFamily="-128" charset="0"/>
        </a:defRPr>
      </a:lvl4pPr>
      <a:lvl5pPr algn="l" rtl="0" fontAlgn="base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Verdana" pitchFamily="-12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Verdana" pitchFamily="-12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Verdana" pitchFamily="-12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Verdana" pitchFamily="-12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58585A"/>
          </a:solidFill>
          <a:latin typeface="Verdana" pitchFamily="-12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pic>
        <p:nvPicPr>
          <p:cNvPr id="2055" name="Picture 7" descr="home_pp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7175" cy="6861175"/>
          </a:xfrm>
          <a:prstGeom prst="rect">
            <a:avLst/>
          </a:prstGeom>
          <a:noFill/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3200" y="1733550"/>
            <a:ext cx="6048375" cy="3600450"/>
          </a:xfrm>
        </p:spPr>
        <p:txBody>
          <a:bodyPr/>
          <a:lstStyle/>
          <a:p>
            <a:pPr algn="ctr"/>
            <a:r>
              <a:rPr lang="de-DE">
                <a:solidFill>
                  <a:schemeClr val="tx1"/>
                </a:solidFill>
              </a:rPr>
              <a:t>Social Challenges and the Role of Universities</a:t>
            </a:r>
            <a:r>
              <a:rPr lang="en-GB">
                <a:solidFill>
                  <a:schemeClr val="tx1"/>
                </a:solidFill>
              </a:rPr>
              <a:t> </a:t>
            </a:r>
            <a:br>
              <a:rPr lang="en-GB">
                <a:solidFill>
                  <a:schemeClr val="tx1"/>
                </a:solidFill>
              </a:rPr>
            </a:br>
            <a:r>
              <a:rPr lang="en-GB">
                <a:solidFill>
                  <a:schemeClr val="tx1"/>
                </a:solidFill>
              </a:rPr>
              <a:t/>
            </a:r>
            <a:br>
              <a:rPr lang="en-GB">
                <a:solidFill>
                  <a:schemeClr val="tx1"/>
                </a:solidFill>
              </a:rPr>
            </a:br>
            <a:r>
              <a:rPr lang="en-GB" sz="1200" b="0">
                <a:solidFill>
                  <a:schemeClr val="accent2"/>
                </a:solidFill>
              </a:rPr>
              <a:t>mariani.michele@unimore.it</a:t>
            </a:r>
            <a:endParaRPr lang="it-IT" sz="1200" b="0">
              <a:solidFill>
                <a:schemeClr val="accent2"/>
              </a:solidFill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-574675" y="-522288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en-US"/>
          </a:p>
        </p:txBody>
      </p:sp>
      <p:graphicFrame>
        <p:nvGraphicFramePr>
          <p:cNvPr id="2057" name="Object 9"/>
          <p:cNvGraphicFramePr>
            <a:graphicFrameLocks noChangeAspect="1"/>
          </p:cNvGraphicFramePr>
          <p:nvPr/>
        </p:nvGraphicFramePr>
        <p:xfrm>
          <a:off x="2590800" y="381000"/>
          <a:ext cx="5270500" cy="1593850"/>
        </p:xfrm>
        <a:graphic>
          <a:graphicData uri="http://schemas.openxmlformats.org/presentationml/2006/ole">
            <p:oleObj spid="_x0000_s2057" name="Documento" r:id="rId4" imgW="5269992" imgH="1594104" progId="Word.Document.8">
              <p:embed/>
            </p:oleObj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sp>
        <p:nvSpPr>
          <p:cNvPr id="101378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/>
              <a:t>Possible directions: LLL</a:t>
            </a:r>
          </a:p>
        </p:txBody>
      </p:sp>
      <p:sp>
        <p:nvSpPr>
          <p:cNvPr id="101379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1800">
                <a:latin typeface="Tahoma" pitchFamily="-128" charset="0"/>
              </a:rPr>
              <a:t>In some Nesor countries, </a:t>
            </a:r>
            <a:r>
              <a:rPr lang="en-GB" sz="1800" b="1">
                <a:latin typeface="Tahoma" pitchFamily="-128" charset="0"/>
              </a:rPr>
              <a:t>the access to LLL seems restricted to the 'strong' portion of the population</a:t>
            </a:r>
            <a:r>
              <a:rPr lang="en-GB" sz="1800">
                <a:latin typeface="Tahoma" pitchFamily="-128" charset="0"/>
              </a:rPr>
              <a:t>, with the progressive marginalization of the weak segments (young workers, temporary employed; low qualified; over 45; etc.).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GB" sz="1600">
                <a:latin typeface="Tahoma" pitchFamily="-128" charset="0"/>
              </a:rPr>
              <a:t>In Italy, the typical individual who attend continuous training and educational courses is a </a:t>
            </a:r>
            <a:r>
              <a:rPr lang="en-GB" sz="1600" b="1">
                <a:latin typeface="Tahoma" pitchFamily="-128" charset="0"/>
              </a:rPr>
              <a:t>male between 26 and 40 years old, with a job and a diploma</a:t>
            </a:r>
            <a:r>
              <a:rPr lang="en-GB" sz="1600">
                <a:latin typeface="Tahoma" pitchFamily="-128" charset="0"/>
              </a:rPr>
              <a:t>.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GB" sz="1600">
                <a:latin typeface="Tahoma" pitchFamily="-128" charset="0"/>
              </a:rPr>
              <a:t>The attendance to LLL initiatives is strongly </a:t>
            </a:r>
            <a:r>
              <a:rPr lang="en-GB" sz="1600" b="1">
                <a:latin typeface="Tahoma" pitchFamily="-128" charset="0"/>
              </a:rPr>
              <a:t>correlated to workers' educational level, and to workers' position in the organizational hierarchy</a:t>
            </a:r>
            <a:r>
              <a:rPr lang="en-GB" sz="1600">
                <a:latin typeface="Tahoma" pitchFamily="-128" charset="0"/>
              </a:rPr>
              <a:t>, with the higher positioned (managers) showing the highest attendance (54,7%) and distancing shop-floor workers of a striking 38 percent.</a:t>
            </a: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GB" sz="1600">
                <a:latin typeface="Tahoma" pitchFamily="-128" charset="0"/>
              </a:rPr>
              <a:t>In practice, this means that </a:t>
            </a:r>
            <a:r>
              <a:rPr lang="en-GB" sz="1600" b="1">
                <a:latin typeface="Tahoma" pitchFamily="-128" charset="0"/>
              </a:rPr>
              <a:t>training and education work just for those who already have had some</a:t>
            </a:r>
            <a:r>
              <a:rPr lang="en-GB" sz="1600">
                <a:latin typeface="Tahoma" pitchFamily="-128" charset="0"/>
              </a:rPr>
              <a:t>, enforcing the social exclusion loop.</a:t>
            </a:r>
            <a:endParaRPr lang="en-GB" sz="1800">
              <a:latin typeface="Tahoma" pitchFamily="-12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sp>
        <p:nvSpPr>
          <p:cNvPr id="98307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20000"/>
              </a:lnSpc>
            </a:pPr>
            <a:r>
              <a:rPr lang="en-GB" sz="2000">
                <a:latin typeface="Tahoma" pitchFamily="-128" charset="0"/>
              </a:rPr>
              <a:t>It is therefore suggested that HEIs should definitely take a role in LLL initiatives</a:t>
            </a:r>
            <a:r>
              <a:rPr lang="en-GB" sz="2000" b="1">
                <a:latin typeface="Tahoma" pitchFamily="-128" charset="0"/>
              </a:rPr>
              <a:t> </a:t>
            </a:r>
            <a:r>
              <a:rPr lang="en-GB" sz="2000">
                <a:latin typeface="Tahoma" pitchFamily="-128" charset="0"/>
              </a:rPr>
              <a:t>in the direction of an 'open-to-all' </a:t>
            </a:r>
            <a:r>
              <a:rPr lang="en-GB" sz="2000" b="1">
                <a:latin typeface="Tahoma" pitchFamily="-128" charset="0"/>
              </a:rPr>
              <a:t>adult-centred modularized education</a:t>
            </a:r>
            <a:r>
              <a:rPr lang="en-GB" sz="2000">
                <a:latin typeface="Tahoma" pitchFamily="-128" charset="0"/>
              </a:rPr>
              <a:t> targeted to provide a wealth of easy-to-access, high level courses. </a:t>
            </a:r>
          </a:p>
          <a:p>
            <a:pPr algn="just">
              <a:lnSpc>
                <a:spcPct val="120000"/>
              </a:lnSpc>
            </a:pPr>
            <a:endParaRPr lang="en-GB" sz="2000">
              <a:latin typeface="Tahoma" pitchFamily="-128" charset="0"/>
            </a:endParaRPr>
          </a:p>
          <a:p>
            <a:pPr algn="just">
              <a:lnSpc>
                <a:spcPct val="120000"/>
              </a:lnSpc>
            </a:pPr>
            <a:r>
              <a:rPr lang="en-GB" sz="2000" b="1">
                <a:latin typeface="Tahoma" pitchFamily="-128" charset="0"/>
              </a:rPr>
              <a:t>New type of students (adult, practitioner, lifelong learner) also require new teaching methods</a:t>
            </a:r>
            <a:endParaRPr lang="en-GB" sz="2000">
              <a:latin typeface="Tahoma" pitchFamily="-128" charset="0"/>
            </a:endParaRPr>
          </a:p>
          <a:p>
            <a:pPr algn="just">
              <a:lnSpc>
                <a:spcPct val="120000"/>
              </a:lnSpc>
            </a:pPr>
            <a:endParaRPr lang="en-GB" sz="2000">
              <a:latin typeface="Tahoma" pitchFamily="-128" charset="0"/>
            </a:endParaRPr>
          </a:p>
          <a:p>
            <a:pPr lvl="1" algn="just">
              <a:lnSpc>
                <a:spcPct val="120000"/>
              </a:lnSpc>
            </a:pPr>
            <a:r>
              <a:rPr lang="en-GB" sz="1800" b="1">
                <a:latin typeface="Tahoma" pitchFamily="-128" charset="0"/>
              </a:rPr>
              <a:t>E-learning and B-learning </a:t>
            </a:r>
            <a:r>
              <a:rPr lang="en-GB" sz="1800">
                <a:latin typeface="Tahoma" pitchFamily="-128" charset="0"/>
              </a:rPr>
              <a:t>initiatives, which are less constrained in time and space, should be further enforced, as a viable way to extend HE-provided LLL.</a:t>
            </a:r>
            <a:endParaRPr lang="en-GB">
              <a:latin typeface="Tahoma" pitchFamily="-128" charset="0"/>
            </a:endParaRPr>
          </a:p>
        </p:txBody>
      </p:sp>
      <p:sp>
        <p:nvSpPr>
          <p:cNvPr id="98309" name="Rectangle 1029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it-IT" sz="2400"/>
              <a:t>Possible directions: LLL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n-GB" sz="2000">
                <a:latin typeface="Tahoma" pitchFamily="-128" charset="0"/>
              </a:rPr>
              <a:t>More attention should be put on </a:t>
            </a:r>
            <a:r>
              <a:rPr lang="en-GB" sz="2000" b="1">
                <a:latin typeface="Tahoma" pitchFamily="-128" charset="0"/>
              </a:rPr>
              <a:t>LLL 'accompanying measures'</a:t>
            </a:r>
            <a:r>
              <a:rPr lang="en-GB" sz="2000">
                <a:latin typeface="Tahoma" pitchFamily="-128" charset="0"/>
              </a:rPr>
              <a:t>, such as wider communication and information; analysis of competency lacks and educational career planning; improved coordination among public and private bodies; monitoring and assessment of experimental initiatives; adequate funding.</a:t>
            </a:r>
            <a:endParaRPr lang="en-GB" sz="200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</a:pPr>
            <a:endParaRPr lang="en-GB" sz="200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</a:pPr>
            <a:r>
              <a:rPr lang="en-GB" sz="2000" b="1">
                <a:latin typeface="Tahoma" pitchFamily="-128" charset="0"/>
              </a:rPr>
              <a:t>Employers should have been given a role too</a:t>
            </a:r>
            <a:r>
              <a:rPr lang="en-GB" sz="2000">
                <a:latin typeface="Tahoma" pitchFamily="-128" charset="0"/>
              </a:rPr>
              <a:t>. For example, extra-curricular and/or LLL courses targeted to the acquisition of specific competencies could be defined in partnership and partially funded </a:t>
            </a:r>
            <a:r>
              <a:rPr lang="en-GB" sz="2000" i="1">
                <a:latin typeface="Tahoma" pitchFamily="-128" charset="0"/>
              </a:rPr>
              <a:t>(great!)</a:t>
            </a:r>
            <a:r>
              <a:rPr lang="en-GB" sz="2000">
                <a:latin typeface="Tahoma" pitchFamily="-128" charset="0"/>
              </a:rPr>
              <a:t> by companies.</a:t>
            </a:r>
          </a:p>
          <a:p>
            <a:pPr>
              <a:lnSpc>
                <a:spcPct val="120000"/>
              </a:lnSpc>
            </a:pPr>
            <a:endParaRPr lang="en-GB" sz="2000">
              <a:latin typeface="Tahoma" pitchFamily="-128" charset="0"/>
            </a:endParaRPr>
          </a:p>
          <a:p>
            <a:pPr>
              <a:lnSpc>
                <a:spcPct val="120000"/>
              </a:lnSpc>
            </a:pPr>
            <a:endParaRPr lang="it-IT" sz="2000">
              <a:solidFill>
                <a:srgbClr val="000000"/>
              </a:solidFill>
            </a:endParaRPr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it-IT" sz="2400"/>
              <a:t>Possible directions: LLL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algn="ctr">
              <a:lnSpc>
                <a:spcPct val="120000"/>
              </a:lnSpc>
              <a:spcAft>
                <a:spcPts val="600"/>
              </a:spcAft>
              <a:buFontTx/>
              <a:buNone/>
            </a:pPr>
            <a:endParaRPr lang="en-GB">
              <a:latin typeface="Arial" charset="0"/>
            </a:endParaRPr>
          </a:p>
          <a:p>
            <a:pPr algn="ctr">
              <a:lnSpc>
                <a:spcPct val="120000"/>
              </a:lnSpc>
              <a:spcAft>
                <a:spcPts val="600"/>
              </a:spcAft>
              <a:buFontTx/>
              <a:buNone/>
            </a:pPr>
            <a:endParaRPr lang="en-GB">
              <a:latin typeface="Arial" charset="0"/>
            </a:endParaRPr>
          </a:p>
          <a:p>
            <a:pPr algn="ctr">
              <a:lnSpc>
                <a:spcPct val="120000"/>
              </a:lnSpc>
              <a:spcAft>
                <a:spcPts val="600"/>
              </a:spcAft>
              <a:buFontTx/>
              <a:buNone/>
            </a:pPr>
            <a:r>
              <a:rPr lang="en-GB" sz="3600">
                <a:latin typeface="Arial" charset="0"/>
              </a:rPr>
              <a:t>Thanks</a:t>
            </a:r>
          </a:p>
          <a:p>
            <a:pPr algn="ctr">
              <a:lnSpc>
                <a:spcPct val="120000"/>
              </a:lnSpc>
              <a:spcAft>
                <a:spcPts val="600"/>
              </a:spcAft>
              <a:buFontTx/>
              <a:buNone/>
            </a:pPr>
            <a:r>
              <a:rPr lang="en-GB" sz="3600">
                <a:latin typeface="Arial" charset="0"/>
              </a:rPr>
              <a:t>Gràcias</a:t>
            </a:r>
            <a:endParaRPr lang="en-GB">
              <a:solidFill>
                <a:srgbClr val="000000"/>
              </a:solidFill>
            </a:endParaRPr>
          </a:p>
          <a:p>
            <a:pPr lvl="1"/>
            <a:endParaRPr lang="en-GB">
              <a:solidFill>
                <a:srgbClr val="000000"/>
              </a:solidFill>
            </a:endParaRPr>
          </a:p>
          <a:p>
            <a:endParaRPr lang="it-IT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algn="just"/>
            <a:r>
              <a:rPr lang="en-GB" sz="2000">
                <a:latin typeface="Tahoma" pitchFamily="-128" charset="0"/>
              </a:rPr>
              <a:t>Compared to the 20</a:t>
            </a:r>
            <a:r>
              <a:rPr lang="en-GB" sz="2000" baseline="30000">
                <a:latin typeface="Tahoma" pitchFamily="-128" charset="0"/>
              </a:rPr>
              <a:t>th</a:t>
            </a:r>
            <a:r>
              <a:rPr lang="en-GB" sz="2000">
                <a:latin typeface="Tahoma" pitchFamily="-128" charset="0"/>
              </a:rPr>
              <a:t> century, modern </a:t>
            </a:r>
            <a:r>
              <a:rPr lang="en-GB" sz="2000" b="1">
                <a:latin typeface="Tahoma" pitchFamily="-128" charset="0"/>
              </a:rPr>
              <a:t>universities 'for all' are stimulated to be more aware of their role in a European dimension</a:t>
            </a:r>
            <a:r>
              <a:rPr lang="en-GB" sz="2000">
                <a:latin typeface="Tahoma" pitchFamily="-128" charset="0"/>
              </a:rPr>
              <a:t>, not only with respect to the transparency and comparability of their programmes, but also with respect to their </a:t>
            </a:r>
            <a:r>
              <a:rPr lang="en-GB" sz="2000" b="1">
                <a:latin typeface="Tahoma" pitchFamily="-128" charset="0"/>
              </a:rPr>
              <a:t>overall societal impact</a:t>
            </a:r>
            <a:r>
              <a:rPr lang="en-GB" sz="2000">
                <a:latin typeface="Tahoma" pitchFamily="-128" charset="0"/>
              </a:rPr>
              <a:t>, thus the question is:</a:t>
            </a:r>
          </a:p>
          <a:p>
            <a:pPr marL="381000" indent="-381000" algn="just"/>
            <a:endParaRPr lang="en-GB" sz="2000">
              <a:latin typeface="Tahoma" pitchFamily="-128" charset="0"/>
            </a:endParaRPr>
          </a:p>
          <a:p>
            <a:pPr marL="381000" indent="-381000" algn="just"/>
            <a:r>
              <a:rPr lang="en-GB" sz="2000">
                <a:latin typeface="Tahoma" pitchFamily="-128" charset="0"/>
              </a:rPr>
              <a:t>Which consequences do the Bologna process (and the more general growth of graduates) bring in terms of social challenges (in a knowledge economy)? </a:t>
            </a:r>
            <a:r>
              <a:rPr lang="en-GB" sz="2000" i="1">
                <a:latin typeface="Tahoma" pitchFamily="-128" charset="0"/>
              </a:rPr>
              <a:t>(Quite a long question, tipical for Nesor …)</a:t>
            </a:r>
            <a:endParaRPr lang="en-GB" sz="2000">
              <a:latin typeface="Tahoma" pitchFamily="-128" charset="0"/>
            </a:endParaRPr>
          </a:p>
          <a:p>
            <a:pPr marL="381000" indent="-381000" algn="just"/>
            <a:endParaRPr lang="en-GB" sz="2000">
              <a:latin typeface="Tahoma" pitchFamily="-128" charset="0"/>
            </a:endParaRPr>
          </a:p>
          <a:p>
            <a:pPr marL="857250" lvl="1" algn="just"/>
            <a:r>
              <a:rPr lang="en-GB" b="1">
                <a:latin typeface="Tahoma" pitchFamily="-128" charset="0"/>
              </a:rPr>
              <a:t>'old'</a:t>
            </a:r>
            <a:r>
              <a:rPr lang="en-GB">
                <a:latin typeface="Tahoma" pitchFamily="-128" charset="0"/>
              </a:rPr>
              <a:t> social risks (e.g. gender inequalities)</a:t>
            </a:r>
          </a:p>
          <a:p>
            <a:pPr marL="857250" lvl="1" algn="just"/>
            <a:endParaRPr lang="en-GB">
              <a:latin typeface="Tahoma" pitchFamily="-128" charset="0"/>
            </a:endParaRPr>
          </a:p>
          <a:p>
            <a:pPr marL="857250" lvl="1" algn="just"/>
            <a:r>
              <a:rPr lang="en-GB" b="1">
                <a:latin typeface="Tahoma" pitchFamily="-128" charset="0"/>
              </a:rPr>
              <a:t>'new'</a:t>
            </a:r>
            <a:r>
              <a:rPr lang="en-GB">
                <a:latin typeface="Tahoma" pitchFamily="-128" charset="0"/>
              </a:rPr>
              <a:t> social risks (more related to the 'knowledge economy')</a:t>
            </a:r>
            <a:endParaRPr lang="it-IT">
              <a:latin typeface="Tahoma" pitchFamily="-128" charset="0"/>
            </a:endParaRPr>
          </a:p>
        </p:txBody>
      </p:sp>
      <p:sp>
        <p:nvSpPr>
          <p:cNvPr id="63493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it-IT" sz="2400"/>
              <a:t>Introduction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/>
              <a:t>'Old' social risks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</a:pPr>
            <a:r>
              <a:rPr lang="en-GB" sz="2000">
                <a:latin typeface="Tahoma" pitchFamily="-128" charset="0"/>
              </a:rPr>
              <a:t>Nesor research has found that well known </a:t>
            </a:r>
            <a:r>
              <a:rPr lang="en-GB" sz="2000" b="1">
                <a:latin typeface="Tahoma" pitchFamily="-128" charset="0"/>
              </a:rPr>
              <a:t>(old) social risks have been generally mitigated</a:t>
            </a:r>
            <a:r>
              <a:rPr lang="en-GB" sz="2000">
                <a:latin typeface="Tahoma" pitchFamily="-128" charset="0"/>
              </a:rPr>
              <a:t> by Bologna and its sponsored enlarged access to HE.</a:t>
            </a:r>
          </a:p>
          <a:p>
            <a:pPr algn="just">
              <a:lnSpc>
                <a:spcPct val="110000"/>
              </a:lnSpc>
            </a:pPr>
            <a:endParaRPr lang="en-GB" sz="2000">
              <a:latin typeface="Tahoma" pitchFamily="-128" charset="0"/>
            </a:endParaRPr>
          </a:p>
          <a:p>
            <a:pPr algn="just">
              <a:lnSpc>
                <a:spcPct val="110000"/>
              </a:lnSpc>
            </a:pPr>
            <a:r>
              <a:rPr lang="en-GB" sz="2000">
                <a:latin typeface="Tahoma" pitchFamily="-128" charset="0"/>
              </a:rPr>
              <a:t>However:</a:t>
            </a:r>
            <a:endParaRPr lang="en-GB" sz="1800">
              <a:latin typeface="Tahoma" pitchFamily="-128" charset="0"/>
            </a:endParaRPr>
          </a:p>
          <a:p>
            <a:pPr algn="just">
              <a:lnSpc>
                <a:spcPct val="110000"/>
              </a:lnSpc>
            </a:pPr>
            <a:endParaRPr lang="en-GB" sz="1800">
              <a:latin typeface="Tahoma" pitchFamily="-128" charset="0"/>
            </a:endParaRPr>
          </a:p>
          <a:p>
            <a:pPr lvl="1" algn="just">
              <a:lnSpc>
                <a:spcPct val="110000"/>
              </a:lnSpc>
            </a:pPr>
            <a:r>
              <a:rPr lang="en-GB" sz="1800">
                <a:latin typeface="Tahoma" pitchFamily="-128" charset="0"/>
              </a:rPr>
              <a:t>higher education is reported (Spanish case study) to be still characterised by the </a:t>
            </a:r>
            <a:r>
              <a:rPr lang="en-GB" sz="1800" b="1">
                <a:latin typeface="Tahoma" pitchFamily="-128" charset="0"/>
              </a:rPr>
              <a:t>uneven participation of the social classes</a:t>
            </a:r>
            <a:r>
              <a:rPr lang="en-GB" sz="1800">
                <a:latin typeface="Tahoma" pitchFamily="-128" charset="0"/>
              </a:rPr>
              <a:t>: only a minority of the students is coming from the lower and lower middle class;</a:t>
            </a:r>
          </a:p>
          <a:p>
            <a:pPr lvl="1" algn="just">
              <a:lnSpc>
                <a:spcPct val="110000"/>
              </a:lnSpc>
              <a:buFontTx/>
              <a:buNone/>
            </a:pPr>
            <a:endParaRPr lang="en-GB" sz="1800">
              <a:latin typeface="Tahoma" pitchFamily="-128" charset="0"/>
            </a:endParaRPr>
          </a:p>
          <a:p>
            <a:pPr lvl="1" algn="just">
              <a:lnSpc>
                <a:spcPct val="110000"/>
              </a:lnSpc>
            </a:pPr>
            <a:r>
              <a:rPr lang="en-GB" sz="1800">
                <a:latin typeface="Tahoma" pitchFamily="-128" charset="0"/>
              </a:rPr>
              <a:t>the participation of </a:t>
            </a:r>
            <a:r>
              <a:rPr lang="en-GB" sz="1800" b="1">
                <a:latin typeface="Tahoma" pitchFamily="-128" charset="0"/>
              </a:rPr>
              <a:t>ethnic minorities</a:t>
            </a:r>
            <a:r>
              <a:rPr lang="en-GB" sz="1800" i="1">
                <a:latin typeface="Tahoma" pitchFamily="-128" charset="0"/>
              </a:rPr>
              <a:t> </a:t>
            </a:r>
            <a:r>
              <a:rPr lang="en-GB" sz="1800">
                <a:latin typeface="Tahoma" pitchFamily="-128" charset="0"/>
              </a:rPr>
              <a:t>to HE, as compared to nationals, should be carefully monitored (The Netherlands)</a:t>
            </a:r>
            <a:endParaRPr lang="en-GB" sz="1400">
              <a:latin typeface="Tahoma" pitchFamily="-128" charset="0"/>
            </a:endParaRPr>
          </a:p>
          <a:p>
            <a:pPr lvl="1" algn="just">
              <a:lnSpc>
                <a:spcPct val="90000"/>
              </a:lnSpc>
            </a:pPr>
            <a:endParaRPr lang="en-GB" sz="1400">
              <a:latin typeface="Tahoma" pitchFamily="-128" charset="0"/>
            </a:endParaRPr>
          </a:p>
          <a:p>
            <a:pPr algn="just">
              <a:lnSpc>
                <a:spcPct val="90000"/>
              </a:lnSpc>
            </a:pPr>
            <a:endParaRPr lang="en-GB" sz="1600">
              <a:latin typeface="Tahoma" pitchFamily="-128" charset="0"/>
            </a:endParaRPr>
          </a:p>
          <a:p>
            <a:pPr algn="just">
              <a:lnSpc>
                <a:spcPct val="90000"/>
              </a:lnSpc>
            </a:pPr>
            <a:endParaRPr lang="en-GB" sz="1600">
              <a:latin typeface="Tahoma" pitchFamily="-12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lnSpc>
                <a:spcPct val="120000"/>
              </a:lnSpc>
              <a:spcAft>
                <a:spcPts val="600"/>
              </a:spcAft>
            </a:pPr>
            <a:r>
              <a:rPr lang="en-GB" sz="2000">
                <a:latin typeface="Tahoma" pitchFamily="-128" charset="0"/>
              </a:rPr>
              <a:t>In a knowledge-based economy, the new social risks are less about the inequality of chances and outcomes for specific groups, but (to some extent paradoxically) to </a:t>
            </a:r>
            <a:r>
              <a:rPr lang="en-GB" sz="2000" b="1">
                <a:latin typeface="Tahoma" pitchFamily="-128" charset="0"/>
              </a:rPr>
              <a:t>the lower advantages deriving from having a degree</a:t>
            </a:r>
            <a:r>
              <a:rPr lang="en-GB" sz="2000">
                <a:latin typeface="Tahoma" pitchFamily="-128" charset="0"/>
              </a:rPr>
              <a:t>, i.e.:</a:t>
            </a:r>
          </a:p>
          <a:p>
            <a:pPr marL="381000" indent="-381000">
              <a:lnSpc>
                <a:spcPct val="120000"/>
              </a:lnSpc>
              <a:spcAft>
                <a:spcPts val="600"/>
              </a:spcAft>
            </a:pPr>
            <a:endParaRPr lang="en-GB" sz="1800">
              <a:latin typeface="Tahoma" pitchFamily="-128" charset="0"/>
            </a:endParaRPr>
          </a:p>
          <a:p>
            <a:pPr marL="857250" lvl="1">
              <a:lnSpc>
                <a:spcPct val="120000"/>
              </a:lnSpc>
              <a:spcAft>
                <a:spcPts val="600"/>
              </a:spcAft>
            </a:pPr>
            <a:r>
              <a:rPr lang="it-IT">
                <a:latin typeface="Tahoma" pitchFamily="-128" charset="0"/>
              </a:rPr>
              <a:t>Higher probabilities to get </a:t>
            </a:r>
            <a:r>
              <a:rPr lang="it-IT" b="1">
                <a:latin typeface="Tahoma" pitchFamily="-128" charset="0"/>
              </a:rPr>
              <a:t>precarious</a:t>
            </a:r>
            <a:r>
              <a:rPr lang="it-IT">
                <a:latin typeface="Tahoma" pitchFamily="-128" charset="0"/>
              </a:rPr>
              <a:t> working contracts with </a:t>
            </a:r>
            <a:r>
              <a:rPr lang="it-IT" b="1">
                <a:latin typeface="Tahoma" pitchFamily="-128" charset="0"/>
              </a:rPr>
              <a:t>lower wages</a:t>
            </a:r>
          </a:p>
          <a:p>
            <a:pPr marL="857250" lvl="1">
              <a:lnSpc>
                <a:spcPct val="120000"/>
              </a:lnSpc>
              <a:spcAft>
                <a:spcPts val="600"/>
              </a:spcAft>
            </a:pPr>
            <a:endParaRPr lang="it-IT" sz="1200">
              <a:latin typeface="Tahoma" pitchFamily="-128" charset="0"/>
            </a:endParaRPr>
          </a:p>
          <a:p>
            <a:pPr marL="857250" lvl="1">
              <a:lnSpc>
                <a:spcPct val="120000"/>
              </a:lnSpc>
              <a:spcAft>
                <a:spcPts val="600"/>
              </a:spcAft>
            </a:pPr>
            <a:r>
              <a:rPr lang="it-IT">
                <a:latin typeface="Tahoma" pitchFamily="-128" charset="0"/>
              </a:rPr>
              <a:t>Higher probabilities to get a job that </a:t>
            </a:r>
            <a:r>
              <a:rPr lang="it-IT" b="1">
                <a:latin typeface="Tahoma" pitchFamily="-128" charset="0"/>
              </a:rPr>
              <a:t>does not match </a:t>
            </a:r>
            <a:r>
              <a:rPr lang="it-IT">
                <a:latin typeface="Tahoma" pitchFamily="-128" charset="0"/>
              </a:rPr>
              <a:t>your </a:t>
            </a:r>
            <a:r>
              <a:rPr lang="it-IT" i="1">
                <a:latin typeface="Tahoma" pitchFamily="-128" charset="0"/>
              </a:rPr>
              <a:t>hard-sweated</a:t>
            </a:r>
            <a:r>
              <a:rPr lang="it-IT">
                <a:latin typeface="Tahoma" pitchFamily="-128" charset="0"/>
              </a:rPr>
              <a:t> </a:t>
            </a:r>
            <a:r>
              <a:rPr lang="it-IT" b="1">
                <a:latin typeface="Tahoma" pitchFamily="-128" charset="0"/>
              </a:rPr>
              <a:t>graduation</a:t>
            </a:r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it-IT" sz="2400"/>
              <a:t>'New' social risks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algn="just">
              <a:lnSpc>
                <a:spcPct val="120000"/>
              </a:lnSpc>
              <a:spcAft>
                <a:spcPts val="600"/>
              </a:spcAft>
            </a:pPr>
            <a:r>
              <a:rPr lang="en-GB" sz="2000">
                <a:latin typeface="Tahoma" pitchFamily="-128" charset="0"/>
              </a:rPr>
              <a:t>In this context, especially the effectiveness (in terms of employability) of the </a:t>
            </a:r>
            <a:r>
              <a:rPr lang="en-GB" sz="2000" b="1">
                <a:latin typeface="Tahoma" pitchFamily="-128" charset="0"/>
              </a:rPr>
              <a:t>first cycle degree</a:t>
            </a:r>
            <a:r>
              <a:rPr lang="en-GB" sz="2000">
                <a:latin typeface="Tahoma" pitchFamily="-128" charset="0"/>
              </a:rPr>
              <a:t> is raising many critics</a:t>
            </a:r>
          </a:p>
          <a:p>
            <a:pPr marL="381000" indent="-381000" algn="just">
              <a:lnSpc>
                <a:spcPct val="120000"/>
              </a:lnSpc>
              <a:spcAft>
                <a:spcPts val="600"/>
              </a:spcAft>
            </a:pPr>
            <a:endParaRPr lang="en-GB" sz="800">
              <a:latin typeface="Tahoma" pitchFamily="-128" charset="0"/>
            </a:endParaRPr>
          </a:p>
          <a:p>
            <a:pPr marL="857250" lvl="1" algn="just">
              <a:lnSpc>
                <a:spcPct val="120000"/>
              </a:lnSpc>
              <a:spcAft>
                <a:spcPts val="600"/>
              </a:spcAft>
            </a:pPr>
            <a:r>
              <a:rPr lang="en-GB" sz="1800">
                <a:latin typeface="Tahoma" pitchFamily="-128" charset="0"/>
              </a:rPr>
              <a:t>The 3+2 system has been reported in some countries as having not yet been fully deployed/received by local </a:t>
            </a:r>
            <a:r>
              <a:rPr lang="en-GB" sz="1800" b="1">
                <a:latin typeface="Tahoma" pitchFamily="-128" charset="0"/>
              </a:rPr>
              <a:t>employers</a:t>
            </a:r>
            <a:r>
              <a:rPr lang="en-GB" sz="1800">
                <a:latin typeface="Tahoma" pitchFamily="-128" charset="0"/>
              </a:rPr>
              <a:t>, with the shorter (first level degree) permanence in the HE system being perceived as an </a:t>
            </a:r>
            <a:r>
              <a:rPr lang="en-GB" sz="1800" b="1">
                <a:latin typeface="Tahoma" pitchFamily="-128" charset="0"/>
              </a:rPr>
              <a:t>insufficient qualification</a:t>
            </a:r>
            <a:endParaRPr lang="en-GB" sz="1800">
              <a:latin typeface="Tahoma" pitchFamily="-128" charset="0"/>
            </a:endParaRPr>
          </a:p>
          <a:p>
            <a:pPr marL="857250" lvl="1" algn="just">
              <a:lnSpc>
                <a:spcPct val="120000"/>
              </a:lnSpc>
              <a:spcAft>
                <a:spcPts val="600"/>
              </a:spcAft>
            </a:pPr>
            <a:endParaRPr lang="en-GB" sz="700">
              <a:latin typeface="Tahoma" pitchFamily="-128" charset="0"/>
            </a:endParaRPr>
          </a:p>
          <a:p>
            <a:pPr marL="857250" lvl="1" algn="just">
              <a:lnSpc>
                <a:spcPct val="120000"/>
              </a:lnSpc>
              <a:spcAft>
                <a:spcPts val="600"/>
              </a:spcAft>
            </a:pPr>
            <a:r>
              <a:rPr lang="en-GB" sz="1800">
                <a:latin typeface="Tahoma" pitchFamily="-128" charset="0"/>
              </a:rPr>
              <a:t>As a consequence, e.g. in Italy, there's </a:t>
            </a:r>
            <a:r>
              <a:rPr lang="en-GB" sz="1800" b="1">
                <a:latin typeface="Tahoma" pitchFamily="-128" charset="0"/>
              </a:rPr>
              <a:t>a much higher than expected share (64%) of first-level graduates who decide to continue their studies</a:t>
            </a:r>
            <a:r>
              <a:rPr lang="en-GB" sz="1800">
                <a:latin typeface="Tahoma" pitchFamily="-128" charset="0"/>
              </a:rPr>
              <a:t>, with a consistent share (over 30%) motivating their choice on the feeling that their certificate is insufficient to get a job. </a:t>
            </a:r>
            <a:endParaRPr lang="it-IT" sz="1800">
              <a:latin typeface="Tahoma" pitchFamily="-128" charset="0"/>
            </a:endParaRP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it-IT" sz="2400"/>
              <a:t>'New' social risks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it-IT" sz="2400"/>
              <a:t>'New' social risks</a:t>
            </a:r>
          </a:p>
        </p:txBody>
      </p:sp>
      <p:sp>
        <p:nvSpPr>
          <p:cNvPr id="100357" name="Rectangle 5"/>
          <p:cNvSpPr>
            <a:spLocks noGrp="1" noChangeArrowheads="1"/>
          </p:cNvSpPr>
          <p:nvPr/>
        </p:nvSpPr>
        <p:spPr bwMode="auto">
          <a:xfrm>
            <a:off x="230188" y="1125538"/>
            <a:ext cx="8662987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292100" indent="-292100" algn="just" eaLnBrk="0" hangingPunct="0">
              <a:spcAft>
                <a:spcPts val="600"/>
              </a:spcAft>
              <a:buFontTx/>
              <a:buChar char="•"/>
            </a:pPr>
            <a:r>
              <a:rPr lang="en-GB" sz="2000">
                <a:latin typeface="Tahoma" pitchFamily="-128" charset="0"/>
              </a:rPr>
              <a:t>On the second issue, in some Nesor Countries, the massification of higher education has had some uninteded (unexpected?) consequences:</a:t>
            </a:r>
          </a:p>
          <a:p>
            <a:pPr marL="292100" indent="-292100" algn="just" eaLnBrk="0" hangingPunct="0">
              <a:spcAft>
                <a:spcPts val="600"/>
              </a:spcAft>
              <a:buFontTx/>
              <a:buChar char="•"/>
            </a:pPr>
            <a:endParaRPr lang="en-GB" sz="2000">
              <a:latin typeface="Tahoma" pitchFamily="-128" charset="0"/>
            </a:endParaRPr>
          </a:p>
          <a:p>
            <a:pPr marL="762000" lvl="1" indent="-279400" algn="just" eaLnBrk="0" hangingPunct="0">
              <a:spcAft>
                <a:spcPts val="600"/>
              </a:spcAft>
              <a:buFont typeface="Times" pitchFamily="-128" charset="0"/>
              <a:buChar char="•"/>
            </a:pPr>
            <a:r>
              <a:rPr lang="en-GB" sz="2000">
                <a:latin typeface="Tahoma" pitchFamily="-128" charset="0"/>
              </a:rPr>
              <a:t>surplus of highly qualified workforce who </a:t>
            </a:r>
            <a:r>
              <a:rPr lang="en-GB" sz="2000" b="1">
                <a:latin typeface="Tahoma" pitchFamily="-128" charset="0"/>
              </a:rPr>
              <a:t>work below their qualifications</a:t>
            </a:r>
            <a:r>
              <a:rPr lang="en-GB" sz="2000">
                <a:latin typeface="Tahoma" pitchFamily="-128" charset="0"/>
              </a:rPr>
              <a:t>, accepting worse conditions of employment (and lower pay), with consequent </a:t>
            </a:r>
            <a:r>
              <a:rPr lang="en-GB" sz="2000" b="1">
                <a:latin typeface="Tahoma" pitchFamily="-128" charset="0"/>
              </a:rPr>
              <a:t>new areas of inequalities caused by unemployment of people with higher education</a:t>
            </a:r>
            <a:r>
              <a:rPr lang="en-GB" sz="2000">
                <a:latin typeface="Tahoma" pitchFamily="-128" charset="0"/>
              </a:rPr>
              <a:t> (10% of new employees are recruited among secondary schools &amp; higher education graduates, whereas 90% of new employees are recruited among vocational and technical schools graduates)</a:t>
            </a:r>
          </a:p>
          <a:p>
            <a:pPr marL="762000" lvl="1" indent="-279400" algn="just" eaLnBrk="0" hangingPunct="0">
              <a:spcAft>
                <a:spcPts val="600"/>
              </a:spcAft>
              <a:buFont typeface="Times" pitchFamily="-128" charset="0"/>
              <a:buChar char="•"/>
            </a:pPr>
            <a:endParaRPr lang="en-GB" sz="2000">
              <a:latin typeface="Tahoma" pitchFamily="-128" charset="0"/>
            </a:endParaRPr>
          </a:p>
          <a:p>
            <a:pPr marL="762000" lvl="1" indent="-279400" algn="just" eaLnBrk="0" hangingPunct="0">
              <a:spcAft>
                <a:spcPts val="600"/>
              </a:spcAft>
              <a:buFont typeface="Times" pitchFamily="-128" charset="0"/>
              <a:buChar char="•"/>
            </a:pPr>
            <a:r>
              <a:rPr lang="en-GB" sz="2000" b="1">
                <a:latin typeface="Tahoma" pitchFamily="-128" charset="0"/>
              </a:rPr>
              <a:t>brain drain </a:t>
            </a:r>
            <a:r>
              <a:rPr lang="en-GB" sz="2000">
                <a:latin typeface="Tahoma" pitchFamily="-128" charset="0"/>
              </a:rPr>
              <a:t>danger</a:t>
            </a:r>
            <a:endParaRPr lang="en-GB">
              <a:latin typeface="Tahoma" pitchFamily="-128" charset="0"/>
            </a:endParaRPr>
          </a:p>
          <a:p>
            <a:pPr marL="762000" lvl="1" indent="-279400" algn="just" eaLnBrk="0" hangingPunct="0">
              <a:spcAft>
                <a:spcPts val="600"/>
              </a:spcAft>
              <a:buFont typeface="Times" pitchFamily="-128" charset="0"/>
              <a:buChar char="•"/>
            </a:pPr>
            <a:endParaRPr lang="it-IT" sz="2000">
              <a:latin typeface="Tahoma" pitchFamily="-12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 algn="just">
              <a:lnSpc>
                <a:spcPct val="120000"/>
              </a:lnSpc>
              <a:spcAft>
                <a:spcPts val="600"/>
              </a:spcAft>
            </a:pPr>
            <a:r>
              <a:rPr lang="en-GB" sz="1800">
                <a:latin typeface="Tahoma" pitchFamily="-128" charset="0"/>
              </a:rPr>
              <a:t>In a knowledge-based economy, as we see it now, the key factors which can help individual </a:t>
            </a:r>
            <a:r>
              <a:rPr lang="en-GB" sz="1800" b="1">
                <a:latin typeface="Tahoma" pitchFamily="-128" charset="0"/>
              </a:rPr>
              <a:t>to mitigate the erosion of the value of a degree</a:t>
            </a:r>
            <a:r>
              <a:rPr lang="en-GB" sz="1800">
                <a:latin typeface="Tahoma" pitchFamily="-128" charset="0"/>
              </a:rPr>
              <a:t> are flexibility and continuous adaptation. Thus:</a:t>
            </a:r>
          </a:p>
          <a:p>
            <a:pPr marL="857250" lvl="1">
              <a:lnSpc>
                <a:spcPct val="120000"/>
              </a:lnSpc>
            </a:pPr>
            <a:r>
              <a:rPr lang="en-GB" sz="1800">
                <a:latin typeface="Tahoma" pitchFamily="-128" charset="0"/>
              </a:rPr>
              <a:t>HEIs are in need to </a:t>
            </a:r>
            <a:r>
              <a:rPr lang="en-GB" sz="1800" b="1">
                <a:latin typeface="Tahoma" pitchFamily="-128" charset="0"/>
              </a:rPr>
              <a:t>offer 'open' educational paths content which prepares graduates towards flexibility</a:t>
            </a:r>
            <a:r>
              <a:rPr lang="en-GB" sz="1800">
                <a:latin typeface="Tahoma" pitchFamily="-128" charset="0"/>
              </a:rPr>
              <a:t> and autonomy.</a:t>
            </a:r>
          </a:p>
          <a:p>
            <a:pPr marL="857250" lvl="1">
              <a:lnSpc>
                <a:spcPct val="120000"/>
              </a:lnSpc>
            </a:pPr>
            <a:endParaRPr lang="en-GB" sz="800">
              <a:latin typeface="Tahoma" pitchFamily="-128" charset="0"/>
            </a:endParaRPr>
          </a:p>
          <a:p>
            <a:pPr marL="857250" lvl="1">
              <a:lnSpc>
                <a:spcPct val="120000"/>
              </a:lnSpc>
            </a:pPr>
            <a:r>
              <a:rPr lang="en-GB" sz="1800">
                <a:latin typeface="Tahoma" pitchFamily="-128" charset="0"/>
              </a:rPr>
              <a:t>Some, carefully defined, 'peripheral' courses should be offered too (e.g. project mgmnt, entrepreneurship)</a:t>
            </a:r>
            <a:r>
              <a:rPr lang="en-GB" sz="1800" b="1">
                <a:latin typeface="Tahoma" pitchFamily="-128" charset="0"/>
              </a:rPr>
              <a:t> </a:t>
            </a:r>
            <a:r>
              <a:rPr lang="en-GB" sz="1800">
                <a:latin typeface="Tahoma" pitchFamily="-128" charset="0"/>
              </a:rPr>
              <a:t>- </a:t>
            </a:r>
            <a:r>
              <a:rPr lang="en-GB" sz="1800" i="1">
                <a:latin typeface="Tahoma" pitchFamily="-128" charset="0"/>
              </a:rPr>
              <a:t>if badminton has been recognized by the Olympic committee in 1992 …</a:t>
            </a:r>
          </a:p>
          <a:p>
            <a:pPr marL="857250" lvl="1">
              <a:lnSpc>
                <a:spcPct val="120000"/>
              </a:lnSpc>
            </a:pPr>
            <a:endParaRPr lang="en-GB" sz="800">
              <a:latin typeface="Tahoma" pitchFamily="-128" charset="0"/>
            </a:endParaRPr>
          </a:p>
          <a:p>
            <a:pPr marL="857250" lvl="1">
              <a:lnSpc>
                <a:spcPct val="120000"/>
              </a:lnSpc>
            </a:pPr>
            <a:r>
              <a:rPr lang="en-GB" sz="1800">
                <a:latin typeface="Tahoma" pitchFamily="-128" charset="0"/>
              </a:rPr>
              <a:t>Though research performance continues to be the main reference point for accountability of HE staff, </a:t>
            </a:r>
            <a:r>
              <a:rPr lang="en-GB" sz="1800" b="1">
                <a:latin typeface="Tahoma" pitchFamily="-128" charset="0"/>
              </a:rPr>
              <a:t>more relevance</a:t>
            </a:r>
            <a:r>
              <a:rPr lang="en-GB" sz="1800">
                <a:latin typeface="Tahoma" pitchFamily="-128" charset="0"/>
              </a:rPr>
              <a:t> </a:t>
            </a:r>
            <a:r>
              <a:rPr lang="en-GB" sz="1800" b="1">
                <a:latin typeface="Tahoma" pitchFamily="-128" charset="0"/>
              </a:rPr>
              <a:t>should be attributed to teaching</a:t>
            </a:r>
            <a:r>
              <a:rPr lang="en-GB" sz="1800">
                <a:latin typeface="Tahoma" pitchFamily="-128" charset="0"/>
              </a:rPr>
              <a:t> (separate paths).</a:t>
            </a:r>
            <a:endParaRPr lang="it-IT" sz="1800">
              <a:latin typeface="Tahoma" pitchFamily="-128" charset="0"/>
            </a:endParaRP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it-IT" sz="2400"/>
              <a:t>Possible directions: flexibility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/>
              <a:t>Possible directions: LLL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2000" b="1">
                <a:latin typeface="Tahoma" pitchFamily="-128" charset="0"/>
              </a:rPr>
              <a:t>High human capital can still mean unemployment</a:t>
            </a:r>
            <a:r>
              <a:rPr lang="en-GB" sz="2000">
                <a:latin typeface="Tahoma" pitchFamily="-128" charset="0"/>
              </a:rPr>
              <a:t> if graduates are not prepared to undergo constant re-training, learning and updating, through continuous self- and HE-provided life long learning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GB" sz="800">
              <a:latin typeface="Tahoma" pitchFamily="-128" charset="0"/>
            </a:endParaRPr>
          </a:p>
          <a:p>
            <a:pPr lvl="1">
              <a:lnSpc>
                <a:spcPct val="120000"/>
              </a:lnSpc>
              <a:spcAft>
                <a:spcPts val="600"/>
              </a:spcAft>
            </a:pPr>
            <a:r>
              <a:rPr lang="en-GB" sz="1800">
                <a:latin typeface="Tahoma" pitchFamily="-128" charset="0"/>
              </a:rPr>
              <a:t>“The learning economy concept signals that</a:t>
            </a:r>
            <a:r>
              <a:rPr lang="en-GB" sz="1800" b="1">
                <a:latin typeface="Tahoma" pitchFamily="-128" charset="0"/>
              </a:rPr>
              <a:t> the most important change is not the more intensive use of knowledge in the economy but rather that knowledge becomes obsolete more rapidly</a:t>
            </a:r>
            <a:r>
              <a:rPr lang="en-GB" sz="1800">
                <a:latin typeface="Tahoma" pitchFamily="-128" charset="0"/>
              </a:rPr>
              <a:t> than before [...] half of the skills a computer engineer has obtained during his training will have become obsolete one year after the exam has been passed, while </a:t>
            </a:r>
            <a:r>
              <a:rPr lang="en-GB" sz="1800" b="1">
                <a:latin typeface="Tahoma" pitchFamily="-128" charset="0"/>
              </a:rPr>
              <a:t>the ‘halving period’ for all educated wage earners is estimated to be eight years”</a:t>
            </a:r>
            <a:r>
              <a:rPr lang="en-GB" sz="1800">
                <a:solidFill>
                  <a:srgbClr val="000000"/>
                </a:solidFill>
              </a:rPr>
              <a:t> </a:t>
            </a:r>
            <a:r>
              <a:rPr lang="en-GB" sz="1800">
                <a:latin typeface="Tahoma" pitchFamily="-128" charset="0"/>
              </a:rPr>
              <a:t>(Lundvall and Nielsen, 2003)</a:t>
            </a:r>
            <a:r>
              <a:rPr lang="en-GB" sz="1600">
                <a:latin typeface="Tahoma" pitchFamily="-128" charset="0"/>
              </a:rPr>
              <a:t> </a:t>
            </a:r>
            <a:endParaRPr lang="en-GB" sz="1800">
              <a:latin typeface="Tahoma" pitchFamily="-128" charset="0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GB" sz="2000">
              <a:solidFill>
                <a:srgbClr val="000000"/>
              </a:solidFill>
              <a:latin typeface="Tahoma" pitchFamily="-12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it-IT"/>
              <a:t>Barcellona, 30/02/2009 - h. 9.15 - 9.45</a:t>
            </a:r>
          </a:p>
          <a:p>
            <a:r>
              <a:rPr lang="it-IT"/>
              <a:t>'Policy briefing' Session 		</a:t>
            </a:r>
          </a:p>
        </p:txBody>
      </p:sp>
      <p:sp>
        <p:nvSpPr>
          <p:cNvPr id="9933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 sz="2400"/>
              <a:t>Possible directions: LLL</a:t>
            </a:r>
          </a:p>
        </p:txBody>
      </p:sp>
      <p:sp>
        <p:nvSpPr>
          <p:cNvPr id="9933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2000">
                <a:latin typeface="Tahoma" pitchFamily="-128" charset="0"/>
              </a:rPr>
              <a:t>However,</a:t>
            </a:r>
            <a:r>
              <a:rPr lang="en-GB" sz="2000" b="1">
                <a:latin typeface="Tahoma" pitchFamily="-128" charset="0"/>
              </a:rPr>
              <a:t> LLL provision and implementation</a:t>
            </a:r>
            <a:r>
              <a:rPr lang="en-GB" sz="2000">
                <a:latin typeface="Tahoma" pitchFamily="-128" charset="0"/>
              </a:rPr>
              <a:t> by the investigated HEIs </a:t>
            </a:r>
            <a:r>
              <a:rPr lang="en-GB" sz="2000" b="1">
                <a:latin typeface="Tahoma" pitchFamily="-128" charset="0"/>
              </a:rPr>
              <a:t>is unsatisfactory</a:t>
            </a:r>
            <a:r>
              <a:rPr lang="en-GB" sz="2000">
                <a:latin typeface="Tahoma" pitchFamily="-128" charset="0"/>
              </a:rPr>
              <a:t> stands out as a particularly negative evidence.</a:t>
            </a:r>
            <a:r>
              <a:rPr lang="en-GB" sz="2000" i="1">
                <a:latin typeface="Tahoma" pitchFamily="-128" charset="0"/>
              </a:rPr>
              <a:t> </a:t>
            </a:r>
          </a:p>
          <a:p>
            <a:pPr>
              <a:lnSpc>
                <a:spcPct val="120000"/>
              </a:lnSpc>
              <a:spcAft>
                <a:spcPts val="600"/>
              </a:spcAft>
            </a:pPr>
            <a:endParaRPr lang="en-GB" sz="800">
              <a:latin typeface="Tahoma" pitchFamily="-128" charset="0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2000">
                <a:solidFill>
                  <a:srgbClr val="000000"/>
                </a:solidFill>
                <a:latin typeface="Tahoma" pitchFamily="-128" charset="0"/>
              </a:rPr>
              <a:t>As it emerges from Nesor research evidences, LLL appears as a </a:t>
            </a:r>
            <a:r>
              <a:rPr lang="en-GB" sz="2000" b="1">
                <a:solidFill>
                  <a:srgbClr val="000000"/>
                </a:solidFill>
                <a:latin typeface="Tahoma" pitchFamily="-128" charset="0"/>
              </a:rPr>
              <a:t>new and not always clearly defined</a:t>
            </a:r>
            <a:r>
              <a:rPr lang="en-GB" sz="2000">
                <a:solidFill>
                  <a:srgbClr val="000000"/>
                </a:solidFill>
                <a:latin typeface="Tahoma" pitchFamily="-128" charset="0"/>
              </a:rPr>
              <a:t> task of higher education</a:t>
            </a:r>
          </a:p>
          <a:p>
            <a:pPr>
              <a:lnSpc>
                <a:spcPct val="120000"/>
              </a:lnSpc>
              <a:spcAft>
                <a:spcPts val="600"/>
              </a:spcAft>
              <a:buFontTx/>
              <a:buNone/>
            </a:pPr>
            <a:endParaRPr lang="en-GB" sz="800">
              <a:latin typeface="Tahoma" pitchFamily="-128" charset="0"/>
            </a:endParaRPr>
          </a:p>
          <a:p>
            <a:pPr>
              <a:lnSpc>
                <a:spcPct val="120000"/>
              </a:lnSpc>
              <a:spcAft>
                <a:spcPts val="600"/>
              </a:spcAft>
            </a:pPr>
            <a:r>
              <a:rPr lang="en-GB" sz="2000">
                <a:solidFill>
                  <a:srgbClr val="000000"/>
                </a:solidFill>
                <a:latin typeface="Tahoma" pitchFamily="-128" charset="0"/>
              </a:rPr>
              <a:t>LLL policies and training programmes of the universities looks very </a:t>
            </a:r>
            <a:r>
              <a:rPr lang="en-GB" sz="2000" b="1">
                <a:solidFill>
                  <a:srgbClr val="000000"/>
                </a:solidFill>
                <a:latin typeface="Tahoma" pitchFamily="-128" charset="0"/>
              </a:rPr>
              <a:t>heterogeneous</a:t>
            </a:r>
            <a:r>
              <a:rPr lang="en-GB" sz="2000">
                <a:solidFill>
                  <a:srgbClr val="000000"/>
                </a:solidFill>
                <a:latin typeface="Tahoma" pitchFamily="-128" charset="0"/>
              </a:rPr>
              <a:t>, and, at the national level, there is a lack of data to evaluate their diffusion and effectiveness.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</TotalTime>
  <Words>1298</Words>
  <Application>Microsoft Office PowerPoint</Application>
  <PresentationFormat>On-screen Show (4:3)</PresentationFormat>
  <Paragraphs>98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Verdana</vt:lpstr>
      <vt:lpstr>Tahoma</vt:lpstr>
      <vt:lpstr>Times</vt:lpstr>
      <vt:lpstr>Struttura predefinita</vt:lpstr>
      <vt:lpstr>Documento di Microsoft Word</vt:lpstr>
      <vt:lpstr>Social Challenges and the Role of Universities   mariani.michele@unimore.it</vt:lpstr>
      <vt:lpstr>Introduction</vt:lpstr>
      <vt:lpstr>'Old' social risks</vt:lpstr>
      <vt:lpstr>'New' social risks</vt:lpstr>
      <vt:lpstr>'New' social risks</vt:lpstr>
      <vt:lpstr>'New' social risks</vt:lpstr>
      <vt:lpstr>Possible directions: flexibility</vt:lpstr>
      <vt:lpstr>Possible directions: LLL</vt:lpstr>
      <vt:lpstr>Possible directions: LLL</vt:lpstr>
      <vt:lpstr>Possible directions: LLL</vt:lpstr>
      <vt:lpstr>Possible directions: LLL</vt:lpstr>
      <vt:lpstr>Possible directions: LLL</vt:lpstr>
      <vt:lpstr>Slide 13</vt:lpstr>
    </vt:vector>
  </TitlesOfParts>
  <Company>AAA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Ciccio Pasticcio</dc:creator>
  <cp:lastModifiedBy>km12k</cp:lastModifiedBy>
  <cp:revision>49</cp:revision>
  <cp:lastPrinted>2008-09-25T11:58:35Z</cp:lastPrinted>
  <dcterms:created xsi:type="dcterms:W3CDTF">2007-08-29T09:44:39Z</dcterms:created>
  <dcterms:modified xsi:type="dcterms:W3CDTF">2011-09-12T11:20:24Z</dcterms:modified>
</cp:coreProperties>
</file>