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2"/>
  </p:notesMasterIdLst>
  <p:sldIdLst>
    <p:sldId id="256" r:id="rId2"/>
    <p:sldId id="303" r:id="rId3"/>
    <p:sldId id="304" r:id="rId4"/>
    <p:sldId id="268" r:id="rId5"/>
    <p:sldId id="310" r:id="rId6"/>
    <p:sldId id="306" r:id="rId7"/>
    <p:sldId id="270" r:id="rId8"/>
    <p:sldId id="305" r:id="rId9"/>
    <p:sldId id="307" r:id="rId10"/>
    <p:sldId id="272" r:id="rId11"/>
    <p:sldId id="308" r:id="rId12"/>
    <p:sldId id="263" r:id="rId13"/>
    <p:sldId id="291" r:id="rId14"/>
    <p:sldId id="292" r:id="rId15"/>
    <p:sldId id="293" r:id="rId16"/>
    <p:sldId id="294" r:id="rId17"/>
    <p:sldId id="295" r:id="rId18"/>
    <p:sldId id="296" r:id="rId19"/>
    <p:sldId id="309"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489E7C1-C681-47A3-A9C3-6EFE41DDFD3B}" type="datetimeFigureOut">
              <a:rPr lang="ar-SA" smtClean="0"/>
              <a:pPr/>
              <a:t>05/06/1434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36D64FF-B0D8-4123-937C-F08BC6099819}"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D36D64FF-B0D8-4123-937C-F08BC6099819}" type="slidenum">
              <a:rPr lang="ar-SA" smtClean="0"/>
              <a:pPr/>
              <a:t>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B3299BBA-AB9D-4F0C-97DB-EAE5DFAFBB1B}" type="datetime1">
              <a:rPr lang="en-US" smtClean="0"/>
              <a:pPr/>
              <a:t>4/15/2013</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7C80A4D-F342-493F-8452-82018E3562B8}" type="datetime1">
              <a:rPr lang="en-US" smtClean="0"/>
              <a:pPr/>
              <a:t>4/15/2013</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2701CBE-8528-4FA7-8F23-A3EE32EFF0A1}" type="datetime1">
              <a:rPr lang="en-US" smtClean="0"/>
              <a:pPr/>
              <a:t>4/15/2013</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1371600" y="6096000"/>
            <a:ext cx="2133600" cy="476250"/>
          </a:xfrm>
        </p:spPr>
        <p:txBody>
          <a:bodyPr/>
          <a:lstStyle>
            <a:extLst/>
          </a:lstStyle>
          <a:p>
            <a:fld id="{87577199-81C5-4818-A34B-E5661C5BC6BF}" type="datetime1">
              <a:rPr lang="en-US" smtClean="0"/>
              <a:pPr/>
              <a:t>4/15/2013</a:t>
            </a:fld>
            <a:endParaRPr lang="en-US" dirty="0"/>
          </a:p>
        </p:txBody>
      </p:sp>
      <p:sp>
        <p:nvSpPr>
          <p:cNvPr id="5" name="عنصر نائب للتذييل 4"/>
          <p:cNvSpPr>
            <a:spLocks noGrp="1"/>
          </p:cNvSpPr>
          <p:nvPr>
            <p:ph type="ftr" sz="quarter" idx="11"/>
          </p:nvPr>
        </p:nvSpPr>
        <p:spPr>
          <a:xfrm>
            <a:off x="3657600" y="6172200"/>
            <a:ext cx="2895600" cy="476250"/>
          </a:xfrm>
        </p:spPr>
        <p:txBody>
          <a:bodyPr/>
          <a:lstStyle>
            <a:extLst/>
          </a:lstStyle>
          <a:p>
            <a:endParaRPr lang="en-US" dirty="0"/>
          </a:p>
        </p:txBody>
      </p:sp>
      <p:sp>
        <p:nvSpPr>
          <p:cNvPr id="6" name="عنصر نائب لرقم الشريحة 5"/>
          <p:cNvSpPr>
            <a:spLocks noGrp="1"/>
          </p:cNvSpPr>
          <p:nvPr>
            <p:ph type="sldNum" sz="quarter" idx="12"/>
          </p:nvPr>
        </p:nvSpPr>
        <p:spPr>
          <a:xfrm>
            <a:off x="8382000" y="6305550"/>
            <a:ext cx="688848" cy="476250"/>
          </a:xfrm>
        </p:spPr>
        <p:txBody>
          <a:bodyPr/>
          <a:lstStyle>
            <a:lvl1pPr>
              <a:defRPr sz="2000"/>
            </a:lvl1pPr>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85E43C9-AA62-495D-8567-9A6DF8553470}" type="datetime1">
              <a:rPr lang="en-US" smtClean="0"/>
              <a:pPr/>
              <a:t>4/15/2013</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E688132-39DA-4E21-A35D-46F6A7734DBA}" type="datetime1">
              <a:rPr lang="en-US" smtClean="0"/>
              <a:pPr/>
              <a:t>4/15/2013</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68745CE-A2C9-4DCB-9B07-763619968C67}" type="datetime1">
              <a:rPr lang="en-US" smtClean="0"/>
              <a:pPr/>
              <a:t>4/15/2013</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41AE9BF-BDE1-40BE-8A0C-C4718C0528F5}" type="datetime1">
              <a:rPr lang="en-US" smtClean="0"/>
              <a:pPr/>
              <a:t>4/15/2013</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199EF51-AFAA-44A4-831B-233E70F49830}" type="datetime1">
              <a:rPr lang="en-US" smtClean="0"/>
              <a:pPr/>
              <a:t>4/15/2013</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D06A983-B99D-4F50-936E-308C57248EF6}" type="datetime1">
              <a:rPr lang="en-US" smtClean="0"/>
              <a:pPr/>
              <a:t>4/15/2013</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E5487E0-E138-4C28-A55E-9022CA585535}" type="datetime1">
              <a:rPr lang="en-US" smtClean="0"/>
              <a:pPr/>
              <a:t>4/15/2013</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B9954C9-D826-417B-A4D9-2EDF5C0F8DF2}" type="datetime1">
              <a:rPr lang="en-US" smtClean="0"/>
              <a:pPr/>
              <a:t>4/15/2013</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219200"/>
            <a:ext cx="7391400" cy="1927225"/>
          </a:xfrm>
        </p:spPr>
        <p:txBody>
          <a:bodyPr>
            <a:noAutofit/>
          </a:bodyPr>
          <a:lstStyle/>
          <a:p>
            <a:pPr algn="ctr" rtl="0"/>
            <a:r>
              <a:rPr lang="en-GB" sz="4000" dirty="0" smtClean="0">
                <a:solidFill>
                  <a:srgbClr val="FF0000"/>
                </a:solidFill>
                <a:effectLst>
                  <a:outerShdw blurRad="38100" dist="38100" dir="2700000" algn="tl">
                    <a:srgbClr val="000000">
                      <a:alpha val="43137"/>
                    </a:srgbClr>
                  </a:outerShdw>
                </a:effectLst>
              </a:rPr>
              <a:t>Lifelong Learning in Palestine: Building in LL under Conditions </a:t>
            </a:r>
            <a:r>
              <a:rPr lang="en-US" sz="4000" dirty="0" smtClean="0">
                <a:solidFill>
                  <a:srgbClr val="FF0000"/>
                </a:solidFill>
                <a:effectLst>
                  <a:outerShdw blurRad="38100" dist="38100" dir="2700000" algn="tl">
                    <a:srgbClr val="000000">
                      <a:alpha val="43137"/>
                    </a:srgbClr>
                  </a:outerShdw>
                </a:effectLst>
              </a:rPr>
              <a:t>o</a:t>
            </a:r>
            <a:r>
              <a:rPr lang="en-GB" sz="4000" dirty="0" smtClean="0">
                <a:solidFill>
                  <a:srgbClr val="FF0000"/>
                </a:solidFill>
                <a:effectLst>
                  <a:outerShdw blurRad="38100" dist="38100" dir="2700000" algn="tl">
                    <a:srgbClr val="000000">
                      <a:alpha val="43137"/>
                    </a:srgbClr>
                  </a:outerShdw>
                </a:effectLst>
              </a:rPr>
              <a:t>f Closure and Siege</a:t>
            </a:r>
            <a:endParaRPr lang="en-US" sz="4000" b="1" dirty="0">
              <a:solidFill>
                <a:srgbClr val="FF0000"/>
              </a:solidFill>
              <a:effectLst>
                <a:outerShdw blurRad="38100" dist="38100" dir="2700000" algn="tl">
                  <a:srgbClr val="000000">
                    <a:alpha val="43137"/>
                  </a:srgbClr>
                </a:outerShdw>
              </a:effectLst>
              <a:latin typeface="Iskoola Pota" pitchFamily="34" charset="0"/>
              <a:cs typeface="Iskoola Pota" pitchFamily="34" charset="0"/>
            </a:endParaRPr>
          </a:p>
        </p:txBody>
      </p:sp>
      <p:sp>
        <p:nvSpPr>
          <p:cNvPr id="3" name="Subtitle 2"/>
          <p:cNvSpPr>
            <a:spLocks noGrp="1"/>
          </p:cNvSpPr>
          <p:nvPr>
            <p:ph type="subTitle" idx="1"/>
          </p:nvPr>
        </p:nvSpPr>
        <p:spPr>
          <a:xfrm>
            <a:off x="1066800" y="3886200"/>
            <a:ext cx="7086600" cy="2133600"/>
          </a:xfrm>
        </p:spPr>
        <p:txBody>
          <a:bodyPr>
            <a:normAutofit fontScale="85000" lnSpcReduction="20000"/>
          </a:bodyPr>
          <a:lstStyle/>
          <a:p>
            <a:pPr algn="ctr" rtl="0"/>
            <a:r>
              <a:rPr lang="en-US" sz="3300" dirty="0" smtClean="0"/>
              <a:t>Islamic University of Gaza</a:t>
            </a:r>
          </a:p>
          <a:p>
            <a:pPr algn="ctr" rtl="0"/>
            <a:r>
              <a:rPr lang="en-US" dirty="0" smtClean="0"/>
              <a:t>Dr. </a:t>
            </a:r>
            <a:r>
              <a:rPr lang="en-US" dirty="0" err="1" smtClean="0"/>
              <a:t>Hatem</a:t>
            </a:r>
            <a:r>
              <a:rPr lang="en-US" dirty="0" smtClean="0"/>
              <a:t> </a:t>
            </a:r>
            <a:r>
              <a:rPr lang="en-US" dirty="0" err="1" smtClean="0"/>
              <a:t>Elaydi</a:t>
            </a:r>
            <a:endParaRPr lang="en-US" dirty="0" smtClean="0"/>
          </a:p>
          <a:p>
            <a:pPr algn="ctr" rtl="0"/>
            <a:r>
              <a:rPr lang="en-US" dirty="0" smtClean="0"/>
              <a:t>Prof. </a:t>
            </a:r>
            <a:r>
              <a:rPr lang="en-US" dirty="0" err="1" smtClean="0"/>
              <a:t>Hala</a:t>
            </a:r>
            <a:r>
              <a:rPr lang="en-US" dirty="0" smtClean="0"/>
              <a:t> </a:t>
            </a:r>
            <a:r>
              <a:rPr lang="en-US" dirty="0" err="1" smtClean="0"/>
              <a:t>Khozondar</a:t>
            </a:r>
            <a:endParaRPr lang="en-US" dirty="0" smtClean="0"/>
          </a:p>
          <a:p>
            <a:pPr algn="ctr" rtl="0"/>
            <a:r>
              <a:rPr lang="en-US" dirty="0" smtClean="0"/>
              <a:t>Dr. </a:t>
            </a:r>
            <a:r>
              <a:rPr lang="en-US" dirty="0" err="1" smtClean="0"/>
              <a:t>Fahid</a:t>
            </a:r>
            <a:r>
              <a:rPr lang="en-US" dirty="0" smtClean="0"/>
              <a:t> </a:t>
            </a:r>
            <a:r>
              <a:rPr lang="en-US" dirty="0" err="1" smtClean="0"/>
              <a:t>Rabah</a:t>
            </a:r>
            <a:endParaRPr lang="en-US" dirty="0" smtClean="0"/>
          </a:p>
          <a:p>
            <a:pPr algn="ctr"/>
            <a:endParaRPr lang="en-US" dirty="0" smtClean="0"/>
          </a:p>
          <a:p>
            <a:pPr algn="ctr" rtl="0"/>
            <a:r>
              <a:rPr lang="en-US" sz="1800" dirty="0" smtClean="0"/>
              <a:t>April, 2013</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90600" y="533400"/>
            <a:ext cx="7848600" cy="584775"/>
          </a:xfrm>
          <a:prstGeom prst="rect">
            <a:avLst/>
          </a:prstGeom>
          <a:noFill/>
        </p:spPr>
        <p:txBody>
          <a:bodyPr wrap="square" rtlCol="0">
            <a:spAutoFit/>
          </a:bodyPr>
          <a:lstStyle/>
          <a:p>
            <a:r>
              <a:rPr lang="en-US" sz="3200" dirty="0" smtClean="0">
                <a:solidFill>
                  <a:srgbClr val="FF0000"/>
                </a:solidFill>
              </a:rPr>
              <a:t>Leadership from the Ground Up </a:t>
            </a:r>
          </a:p>
        </p:txBody>
      </p:sp>
      <p:sp>
        <p:nvSpPr>
          <p:cNvPr id="7" name="عنصر نائب للمحتوى 6"/>
          <p:cNvSpPr>
            <a:spLocks noGrp="1"/>
          </p:cNvSpPr>
          <p:nvPr>
            <p:ph idx="1"/>
          </p:nvPr>
        </p:nvSpPr>
        <p:spPr>
          <a:xfrm>
            <a:off x="990600" y="1371600"/>
            <a:ext cx="7498080" cy="4800600"/>
          </a:xfrm>
        </p:spPr>
        <p:txBody>
          <a:bodyPr>
            <a:noAutofit/>
          </a:bodyPr>
          <a:lstStyle/>
          <a:p>
            <a:pPr lvl="0" algn="l" rtl="0"/>
            <a:r>
              <a:rPr lang="en-US" sz="2400" dirty="0" smtClean="0"/>
              <a:t>Youth leaders, IUG IT incubator </a:t>
            </a:r>
          </a:p>
          <a:p>
            <a:pPr lvl="0" algn="l" rtl="0"/>
            <a:r>
              <a:rPr lang="en-US" sz="2400" dirty="0" smtClean="0"/>
              <a:t>Trustee leaders, IUG </a:t>
            </a:r>
          </a:p>
          <a:p>
            <a:pPr lvl="0" algn="l" rtl="0"/>
            <a:r>
              <a:rPr lang="en-US" sz="2400" dirty="0" smtClean="0"/>
              <a:t>Spiritual leadership through values, </a:t>
            </a:r>
          </a:p>
          <a:p>
            <a:pPr lvl="0" algn="l" rtl="0"/>
            <a:r>
              <a:rPr lang="en-US" sz="2400" dirty="0" smtClean="0"/>
              <a:t>Academic and research leaders in the community (IUG benchmarking) </a:t>
            </a:r>
          </a:p>
          <a:p>
            <a:pPr lvl="0" algn="l" rtl="0"/>
            <a:r>
              <a:rPr lang="en-US" sz="2400" dirty="0" smtClean="0"/>
              <a:t>Managers as leaders (NGOs and spinouts) </a:t>
            </a:r>
          </a:p>
          <a:p>
            <a:pPr lvl="0" algn="l" rtl="0"/>
            <a:r>
              <a:rPr lang="en-US" sz="2400" dirty="0" smtClean="0"/>
              <a:t>Distributed leadership within clear structures (universities) </a:t>
            </a:r>
          </a:p>
          <a:p>
            <a:pPr lvl="0" algn="l" rtl="0"/>
            <a:r>
              <a:rPr lang="en-US" sz="2400" dirty="0" smtClean="0"/>
              <a:t>Excellent governance (in Universities and NGOs) </a:t>
            </a:r>
          </a:p>
          <a:p>
            <a:pPr lvl="0" algn="l" rtl="0"/>
            <a:r>
              <a:rPr lang="en-US" sz="2400" dirty="0" smtClean="0"/>
              <a:t>Leadership forms and spaces (</a:t>
            </a:r>
            <a:r>
              <a:rPr lang="en-US" sz="2400" dirty="0" err="1" smtClean="0"/>
              <a:t>Kindergraten</a:t>
            </a:r>
            <a:r>
              <a:rPr lang="en-US" sz="2400" dirty="0" smtClean="0"/>
              <a:t> and safe play areas to University lectures)</a:t>
            </a:r>
          </a:p>
        </p:txBody>
      </p:sp>
      <p:sp>
        <p:nvSpPr>
          <p:cNvPr id="8" name="عنصر نائب لرقم الشريحة 7"/>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2800" dirty="0" smtClean="0">
                <a:solidFill>
                  <a:srgbClr val="FF0000"/>
                </a:solidFill>
              </a:rPr>
              <a:t>Leadership from the Ground Up …</a:t>
            </a:r>
            <a:endParaRPr lang="ar-SA" sz="2800" dirty="0"/>
          </a:p>
        </p:txBody>
      </p:sp>
      <p:sp>
        <p:nvSpPr>
          <p:cNvPr id="3" name="عنصر نائب للمحتوى 2"/>
          <p:cNvSpPr>
            <a:spLocks noGrp="1"/>
          </p:cNvSpPr>
          <p:nvPr>
            <p:ph idx="1"/>
          </p:nvPr>
        </p:nvSpPr>
        <p:spPr/>
        <p:txBody>
          <a:bodyPr>
            <a:normAutofit fontScale="85000" lnSpcReduction="20000"/>
          </a:bodyPr>
          <a:lstStyle/>
          <a:p>
            <a:pPr lvl="0" algn="l" rtl="0"/>
            <a:endParaRPr lang="en-US" dirty="0" smtClean="0"/>
          </a:p>
          <a:p>
            <a:pPr lvl="0" algn="l" rtl="0"/>
            <a:r>
              <a:rPr lang="en-US" dirty="0" smtClean="0"/>
              <a:t>Leadership for civil society, conflict transformation, mediation and advocacy </a:t>
            </a:r>
          </a:p>
          <a:p>
            <a:pPr lvl="0" algn="l" rtl="0"/>
            <a:r>
              <a:rPr lang="en-US" dirty="0" smtClean="0"/>
              <a:t>Leadership for employability (government programs, UNRWA program, special initiatives) </a:t>
            </a:r>
          </a:p>
          <a:p>
            <a:pPr lvl="0" algn="l" rtl="0"/>
            <a:r>
              <a:rPr lang="en-US" dirty="0" smtClean="0"/>
              <a:t>Leadership in non-violence (PNGO Gaza) </a:t>
            </a:r>
          </a:p>
          <a:p>
            <a:pPr lvl="0" algn="l" rtl="0"/>
            <a:r>
              <a:rPr lang="en-US" dirty="0" smtClean="0"/>
              <a:t>Leadership for the transformation of Palestinian society </a:t>
            </a:r>
          </a:p>
          <a:p>
            <a:pPr lvl="0" algn="l" rtl="0"/>
            <a:r>
              <a:rPr lang="en-US" dirty="0" smtClean="0"/>
              <a:t>Leadership for cultural heritage and preservation(IUG, Art &amp; Craft Village,  </a:t>
            </a:r>
            <a:r>
              <a:rPr lang="en-US" dirty="0" err="1" smtClean="0"/>
              <a:t>Almathaf</a:t>
            </a:r>
            <a:r>
              <a:rPr lang="en-US" dirty="0" smtClean="0"/>
              <a:t>) </a:t>
            </a:r>
          </a:p>
          <a:p>
            <a:pPr lvl="0" algn="l" rtl="0"/>
            <a:r>
              <a:rPr lang="en-US" dirty="0" smtClean="0"/>
              <a:t>Leadership for media and cultural communication (</a:t>
            </a:r>
            <a:r>
              <a:rPr lang="en-US" dirty="0" err="1" smtClean="0"/>
              <a:t>Alketab</a:t>
            </a:r>
            <a:r>
              <a:rPr lang="en-US" dirty="0" smtClean="0"/>
              <a:t>, UNRWA Satellite Channel)</a:t>
            </a:r>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696200" cy="1066800"/>
          </a:xfrm>
        </p:spPr>
        <p:txBody>
          <a:bodyPr>
            <a:normAutofit/>
          </a:bodyPr>
          <a:lstStyle/>
          <a:p>
            <a:r>
              <a:rPr lang="en-US" sz="3200" b="1" dirty="0" smtClean="0">
                <a:solidFill>
                  <a:srgbClr val="FF0000"/>
                </a:solidFill>
              </a:rPr>
              <a:t>Culture as Site of Memory</a:t>
            </a:r>
            <a:r>
              <a:rPr lang="en-US" sz="3200" dirty="0" smtClean="0">
                <a:solidFill>
                  <a:srgbClr val="FF0000"/>
                </a:solidFill>
              </a:rPr>
              <a:t> </a:t>
            </a:r>
            <a:endParaRPr lang="en-US" sz="3200" dirty="0">
              <a:solidFill>
                <a:srgbClr val="FF0000"/>
              </a:solidFill>
            </a:endParaRPr>
          </a:p>
        </p:txBody>
      </p:sp>
      <p:sp>
        <p:nvSpPr>
          <p:cNvPr id="3" name="Content Placeholder 2"/>
          <p:cNvSpPr>
            <a:spLocks noGrp="1"/>
          </p:cNvSpPr>
          <p:nvPr>
            <p:ph idx="1"/>
          </p:nvPr>
        </p:nvSpPr>
        <p:spPr>
          <a:xfrm>
            <a:off x="1066800" y="1676400"/>
            <a:ext cx="7620000" cy="4648200"/>
          </a:xfrm>
        </p:spPr>
        <p:txBody>
          <a:bodyPr>
            <a:normAutofit fontScale="70000" lnSpcReduction="20000"/>
          </a:bodyPr>
          <a:lstStyle/>
          <a:p>
            <a:pPr algn="l" rtl="0"/>
            <a:r>
              <a:rPr lang="en-US" dirty="0" smtClean="0"/>
              <a:t>In Gaza, several cultural areas need to be restored where they are currently closed due to lack of enough funds. </a:t>
            </a:r>
          </a:p>
          <a:p>
            <a:pPr algn="l" rtl="0"/>
            <a:r>
              <a:rPr lang="en-US" dirty="0" smtClean="0"/>
              <a:t>IUG cultural heritage centre –</a:t>
            </a:r>
            <a:r>
              <a:rPr lang="en-US" dirty="0" err="1" smtClean="0"/>
              <a:t>Iwan</a:t>
            </a:r>
            <a:r>
              <a:rPr lang="en-US" dirty="0" smtClean="0"/>
              <a:t> succeeded to get some fund to preserve some of these cultural sites. </a:t>
            </a:r>
          </a:p>
          <a:p>
            <a:pPr algn="l" rtl="0"/>
            <a:r>
              <a:rPr lang="en-US" dirty="0" smtClean="0"/>
              <a:t>The Oral History Centre at IUG. </a:t>
            </a:r>
          </a:p>
          <a:p>
            <a:pPr algn="l" rtl="0"/>
            <a:r>
              <a:rPr lang="en-US" dirty="0" err="1" smtClean="0"/>
              <a:t>Irada</a:t>
            </a:r>
            <a:r>
              <a:rPr lang="en-US" dirty="0" smtClean="0"/>
              <a:t> is a running project helps victims of wars on Gaza to survive, includes a program to teach the victims of wars arts and crafts.</a:t>
            </a:r>
          </a:p>
          <a:p>
            <a:pPr algn="l" rtl="0"/>
            <a:r>
              <a:rPr lang="en-US" dirty="0" smtClean="0"/>
              <a:t>Private owned museums to preserve the Palestinian heritage such </a:t>
            </a:r>
            <a:r>
              <a:rPr lang="en-US" dirty="0" err="1" smtClean="0"/>
              <a:t>asAl-Mthaf</a:t>
            </a:r>
            <a:r>
              <a:rPr lang="en-US" dirty="0" smtClean="0"/>
              <a:t>.</a:t>
            </a:r>
          </a:p>
          <a:p>
            <a:pPr algn="l" rtl="0"/>
            <a:r>
              <a:rPr lang="en-US" dirty="0" smtClean="0"/>
              <a:t>In Gaza, several NGOs encourage young as well as elderly people to preserve the old crafts and arts such as: Art and Craft Village, </a:t>
            </a:r>
            <a:r>
              <a:rPr lang="en-US" dirty="0" err="1" smtClean="0"/>
              <a:t>Biet</a:t>
            </a:r>
            <a:r>
              <a:rPr lang="en-US" dirty="0" smtClean="0"/>
              <a:t> </a:t>
            </a:r>
            <a:r>
              <a:rPr lang="en-US" dirty="0" err="1" smtClean="0"/>
              <a:t>Alsmod</a:t>
            </a:r>
            <a:r>
              <a:rPr lang="en-US" dirty="0" smtClean="0"/>
              <a:t>, Graduate Women Society, Women Union,  </a:t>
            </a:r>
            <a:r>
              <a:rPr lang="en-US" dirty="0" err="1" smtClean="0"/>
              <a:t>Alhaq</a:t>
            </a:r>
            <a:r>
              <a:rPr lang="en-US" dirty="0" smtClean="0"/>
              <a:t> Fe </a:t>
            </a:r>
            <a:r>
              <a:rPr lang="en-US" dirty="0" err="1" smtClean="0"/>
              <a:t>Alhiya</a:t>
            </a:r>
            <a:r>
              <a:rPr lang="en-US" dirty="0" smtClean="0"/>
              <a:t>, Banana </a:t>
            </a:r>
            <a:r>
              <a:rPr lang="en-US" dirty="0" err="1" smtClean="0"/>
              <a:t>Alsom</a:t>
            </a:r>
            <a:r>
              <a:rPr lang="en-US" dirty="0" smtClean="0"/>
              <a:t> and others.</a:t>
            </a:r>
          </a:p>
          <a:p>
            <a:pPr lvl="0" algn="l" rtl="0"/>
            <a:r>
              <a:rPr lang="en-US" dirty="0" err="1" smtClean="0"/>
              <a:t>Ibdaa</a:t>
            </a:r>
            <a:r>
              <a:rPr lang="en-US" dirty="0" smtClean="0"/>
              <a:t> “creativity” studies and training foundation </a:t>
            </a:r>
          </a:p>
          <a:p>
            <a:pPr algn="l" rtl="0"/>
            <a:endParaRPr lang="en-US"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smtClean="0">
                <a:solidFill>
                  <a:srgbClr val="FF0000"/>
                </a:solidFill>
              </a:rPr>
              <a:t>Culture as Site of Memory …</a:t>
            </a:r>
            <a:r>
              <a:rPr lang="en-US" sz="4400" dirty="0" smtClean="0">
                <a:solidFill>
                  <a:srgbClr val="FF0000"/>
                </a:solidFill>
              </a:rPr>
              <a:t> </a:t>
            </a:r>
            <a:endParaRPr lang="ar-SA" dirty="0"/>
          </a:p>
        </p:txBody>
      </p:sp>
      <p:sp>
        <p:nvSpPr>
          <p:cNvPr id="3" name="عنصر نائب للمحتوى 2"/>
          <p:cNvSpPr>
            <a:spLocks noGrp="1"/>
          </p:cNvSpPr>
          <p:nvPr>
            <p:ph idx="1"/>
          </p:nvPr>
        </p:nvSpPr>
        <p:spPr/>
        <p:txBody>
          <a:bodyPr/>
          <a:lstStyle/>
          <a:p>
            <a:pPr algn="l" rtl="0"/>
            <a:r>
              <a:rPr lang="en-US" sz="2800" dirty="0" err="1" smtClean="0"/>
              <a:t>Ibdaa</a:t>
            </a:r>
            <a:r>
              <a:rPr lang="en-US" sz="2800" dirty="0" smtClean="0"/>
              <a:t> “creativity” studies and training foundation </a:t>
            </a:r>
          </a:p>
          <a:p>
            <a:pPr algn="l" rtl="0"/>
            <a:r>
              <a:rPr lang="en-US" sz="2800" dirty="0" smtClean="0"/>
              <a:t>Gaza Museum of Archaeology, Al-</a:t>
            </a:r>
            <a:r>
              <a:rPr lang="en-US" sz="2800" dirty="0" err="1" smtClean="0"/>
              <a:t>Mathaf</a:t>
            </a:r>
            <a:endParaRPr lang="en-US" sz="2800" dirty="0" smtClean="0"/>
          </a:p>
          <a:p>
            <a:pPr algn="l" rtl="0"/>
            <a:r>
              <a:rPr lang="en-US" sz="2800" dirty="0" smtClean="0"/>
              <a:t>Center for Architectural Heritage, IWAN</a:t>
            </a:r>
          </a:p>
          <a:p>
            <a:pPr lvl="0" algn="l" rtl="0"/>
            <a:r>
              <a:rPr lang="en-US" sz="2800" dirty="0" smtClean="0"/>
              <a:t>Arts and Crafts Village</a:t>
            </a:r>
          </a:p>
          <a:p>
            <a:pPr algn="l" rtl="0"/>
            <a:endParaRPr lang="en-US" dirty="0" smtClean="0"/>
          </a:p>
          <a:p>
            <a:pPr algn="l" rtl="0"/>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FF0000"/>
                </a:solidFill>
              </a:rPr>
              <a:t>Economic Issues</a:t>
            </a:r>
            <a:endParaRPr lang="ar-SA" sz="3200" dirty="0"/>
          </a:p>
        </p:txBody>
      </p:sp>
      <p:sp>
        <p:nvSpPr>
          <p:cNvPr id="3" name="عنصر نائب للمحتوى 2"/>
          <p:cNvSpPr>
            <a:spLocks noGrp="1"/>
          </p:cNvSpPr>
          <p:nvPr>
            <p:ph idx="1"/>
          </p:nvPr>
        </p:nvSpPr>
        <p:spPr>
          <a:xfrm>
            <a:off x="1066800" y="1447800"/>
            <a:ext cx="7866888" cy="4800600"/>
          </a:xfrm>
        </p:spPr>
        <p:txBody>
          <a:bodyPr>
            <a:normAutofit fontScale="85000" lnSpcReduction="10000"/>
          </a:bodyPr>
          <a:lstStyle/>
          <a:p>
            <a:pPr algn="l" rtl="0"/>
            <a:r>
              <a:rPr lang="en-US" dirty="0" smtClean="0"/>
              <a:t>The Work of IUG’s Department of Continuing Education, of PNGO and of the Women Graduate’s Society is an excellent example of intervention into the desperate economic conditions to foster new businesses and skills. </a:t>
            </a:r>
          </a:p>
          <a:p>
            <a:pPr algn="l" rtl="0"/>
            <a:r>
              <a:rPr lang="en-US" dirty="0" smtClean="0"/>
              <a:t>Graduate unemployment is a serious aspect of the situation in Gaza and in the absence of a lifting of the siege and the blockage of the Port of Gaza it is clear that there is only limited prospects of economic development based on materials. </a:t>
            </a:r>
          </a:p>
          <a:p>
            <a:pPr algn="l" rtl="0"/>
            <a:r>
              <a:rPr lang="en-US" dirty="0" smtClean="0"/>
              <a:t>It is extremely difficult for goods to be imported and exported internationally.</a:t>
            </a:r>
          </a:p>
          <a:p>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dirty="0" smtClean="0">
                <a:solidFill>
                  <a:srgbClr val="FF0000"/>
                </a:solidFill>
              </a:rPr>
              <a:t>Economic Issues …</a:t>
            </a:r>
            <a:endParaRPr lang="ar-SA" sz="2800" dirty="0"/>
          </a:p>
        </p:txBody>
      </p:sp>
      <p:sp>
        <p:nvSpPr>
          <p:cNvPr id="3" name="عنصر نائب للمحتوى 2"/>
          <p:cNvSpPr>
            <a:spLocks noGrp="1"/>
          </p:cNvSpPr>
          <p:nvPr>
            <p:ph idx="1"/>
          </p:nvPr>
        </p:nvSpPr>
        <p:spPr/>
        <p:txBody>
          <a:bodyPr>
            <a:normAutofit fontScale="77500" lnSpcReduction="20000"/>
          </a:bodyPr>
          <a:lstStyle/>
          <a:p>
            <a:pPr algn="l" rtl="0">
              <a:buNone/>
            </a:pPr>
            <a:r>
              <a:rPr lang="en-US" dirty="0" smtClean="0"/>
              <a:t>Potential consultancy themes: </a:t>
            </a:r>
            <a:endParaRPr lang="en-US" sz="4400" dirty="0" smtClean="0"/>
          </a:p>
          <a:p>
            <a:pPr lvl="1" algn="l" rtl="0"/>
            <a:r>
              <a:rPr lang="en-US" dirty="0" smtClean="0"/>
              <a:t>Biomedical responses to siege/trauma</a:t>
            </a:r>
            <a:endParaRPr lang="en-US" sz="4000" dirty="0" smtClean="0"/>
          </a:p>
          <a:p>
            <a:pPr lvl="1" algn="l" rtl="0"/>
            <a:r>
              <a:rPr lang="en-US" dirty="0" smtClean="0"/>
              <a:t>Trauma and Education: Recovery and Consequences with limited Resources</a:t>
            </a:r>
            <a:endParaRPr lang="en-US" sz="4000" dirty="0" smtClean="0"/>
          </a:p>
          <a:p>
            <a:pPr lvl="1" algn="l" rtl="0"/>
            <a:r>
              <a:rPr lang="en-US" dirty="0" smtClean="0"/>
              <a:t>Women in Science and Gender Equality: Lessons from Islam </a:t>
            </a:r>
            <a:endParaRPr lang="en-US" sz="4000" dirty="0" smtClean="0"/>
          </a:p>
          <a:p>
            <a:pPr lvl="1" algn="l" rtl="0"/>
            <a:r>
              <a:rPr lang="en-US" dirty="0" smtClean="0"/>
              <a:t>Patent development (Optometry – example) </a:t>
            </a:r>
            <a:endParaRPr lang="en-US" sz="4000" dirty="0" smtClean="0"/>
          </a:p>
          <a:p>
            <a:pPr lvl="1" algn="l" rtl="0"/>
            <a:r>
              <a:rPr lang="en-US" dirty="0" smtClean="0"/>
              <a:t>De-</a:t>
            </a:r>
            <a:r>
              <a:rPr lang="en-US" dirty="0" err="1" smtClean="0"/>
              <a:t>salination</a:t>
            </a:r>
            <a:r>
              <a:rPr lang="en-US" dirty="0" smtClean="0"/>
              <a:t> </a:t>
            </a:r>
            <a:endParaRPr lang="en-US" sz="4000" dirty="0" smtClean="0"/>
          </a:p>
          <a:p>
            <a:pPr lvl="1" algn="l" rtl="0"/>
            <a:r>
              <a:rPr lang="en-US" dirty="0" smtClean="0"/>
              <a:t>High Intensity Agriculture and Food Production for high density populations </a:t>
            </a:r>
            <a:endParaRPr lang="en-US" sz="4000" dirty="0" smtClean="0"/>
          </a:p>
          <a:p>
            <a:pPr lvl="1" algn="l" rtl="0"/>
            <a:r>
              <a:rPr lang="en-US" dirty="0" smtClean="0"/>
              <a:t>Values of mediation are found across </a:t>
            </a:r>
            <a:r>
              <a:rPr lang="en-US" dirty="0" err="1" smtClean="0"/>
              <a:t>Gazan</a:t>
            </a:r>
            <a:r>
              <a:rPr lang="en-US" dirty="0" smtClean="0"/>
              <a:t> society and discussion of violence occurs within families on a regular basis. </a:t>
            </a:r>
          </a:p>
          <a:p>
            <a:pPr lvl="1" algn="l" rtl="0"/>
            <a:r>
              <a:rPr lang="en-US" dirty="0" smtClean="0"/>
              <a:t>Reusing the debris of the wrecked houses, factories and governmental building. </a:t>
            </a:r>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smtClean="0">
                <a:solidFill>
                  <a:srgbClr val="FF0000"/>
                </a:solidFill>
              </a:rPr>
              <a:t>Pedagogy</a:t>
            </a:r>
            <a:endParaRPr lang="ar-SA"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pPr algn="l" rtl="0"/>
            <a:r>
              <a:rPr lang="en-US" dirty="0" smtClean="0"/>
              <a:t>Whilst quantitative benchmarks for learning and equality are impressive across Palestine, especially with regard to matters of literacy, there is considerable scope for developing the pedagogical basis of Gaza as a learning society. </a:t>
            </a:r>
          </a:p>
          <a:p>
            <a:pPr algn="l" rtl="0"/>
            <a:r>
              <a:rPr lang="en-US" dirty="0" smtClean="0"/>
              <a:t>Much of the pedagogy remains a teacher/expert </a:t>
            </a:r>
            <a:r>
              <a:rPr lang="en-US" dirty="0" err="1" smtClean="0"/>
              <a:t>centred</a:t>
            </a:r>
            <a:r>
              <a:rPr lang="en-US" dirty="0" smtClean="0"/>
              <a:t> approach and does not align within the University settings or schools with the learner </a:t>
            </a:r>
            <a:r>
              <a:rPr lang="en-US" dirty="0" err="1" smtClean="0"/>
              <a:t>centred</a:t>
            </a:r>
            <a:r>
              <a:rPr lang="en-US" dirty="0" smtClean="0"/>
              <a:t> approaches which enhance autonomy and emancipator leadership potential. </a:t>
            </a:r>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2800" b="1" dirty="0" smtClean="0">
                <a:solidFill>
                  <a:srgbClr val="FF0000"/>
                </a:solidFill>
              </a:rPr>
              <a:t>Pedagogy … </a:t>
            </a:r>
            <a:r>
              <a:rPr lang="en-US" sz="2800" dirty="0" smtClean="0">
                <a:solidFill>
                  <a:srgbClr val="7030A0"/>
                </a:solidFill>
              </a:rPr>
              <a:t>Highlighted issues related to lifelong learning pedagogies and education:</a:t>
            </a:r>
            <a:endParaRPr lang="ar-SA" sz="2800" dirty="0">
              <a:solidFill>
                <a:srgbClr val="7030A0"/>
              </a:solidFill>
            </a:endParaRPr>
          </a:p>
        </p:txBody>
      </p:sp>
      <p:sp>
        <p:nvSpPr>
          <p:cNvPr id="3" name="عنصر نائب للمحتوى 2"/>
          <p:cNvSpPr>
            <a:spLocks noGrp="1"/>
          </p:cNvSpPr>
          <p:nvPr>
            <p:ph idx="1"/>
          </p:nvPr>
        </p:nvSpPr>
        <p:spPr>
          <a:xfrm>
            <a:off x="1066800" y="1447800"/>
            <a:ext cx="7866888" cy="4800600"/>
          </a:xfrm>
        </p:spPr>
        <p:txBody>
          <a:bodyPr>
            <a:noAutofit/>
          </a:bodyPr>
          <a:lstStyle/>
          <a:p>
            <a:pPr algn="l" rtl="0"/>
            <a:r>
              <a:rPr lang="en-US" sz="2000" dirty="0" smtClean="0"/>
              <a:t>The more highly educated you are in Gaza the less likely you are to have a job. </a:t>
            </a:r>
          </a:p>
          <a:p>
            <a:pPr lvl="0" algn="l" rtl="0"/>
            <a:r>
              <a:rPr lang="en-US" sz="2000" dirty="0" smtClean="0"/>
              <a:t>Need for universities to shift the focus on educational methods in teacher training. </a:t>
            </a:r>
          </a:p>
          <a:p>
            <a:pPr lvl="0" algn="l" rtl="0"/>
            <a:r>
              <a:rPr lang="en-US" sz="2000" dirty="0" smtClean="0"/>
              <a:t>There is partnership between IUG and Gaza Mental Health Program. </a:t>
            </a:r>
          </a:p>
          <a:p>
            <a:pPr lvl="0" algn="l" rtl="0"/>
            <a:r>
              <a:rPr lang="en-US" sz="2000" dirty="0" smtClean="0"/>
              <a:t>There is a trauma center at University College of Applied Science. </a:t>
            </a:r>
          </a:p>
          <a:p>
            <a:pPr lvl="0" algn="l" rtl="0"/>
            <a:r>
              <a:rPr lang="en-US" sz="2000" dirty="0" smtClean="0"/>
              <a:t>UNRWA is ill-equipped to deal with the issue of 19-20% of school children with learning difficulties and mental health issues.</a:t>
            </a:r>
          </a:p>
          <a:p>
            <a:pPr lvl="0" algn="l" rtl="0"/>
            <a:r>
              <a:rPr lang="en-US" sz="2000" dirty="0" smtClean="0"/>
              <a:t>Al-</a:t>
            </a:r>
            <a:r>
              <a:rPr lang="en-US" sz="2000" dirty="0" err="1" smtClean="0"/>
              <a:t>Haq</a:t>
            </a:r>
            <a:r>
              <a:rPr lang="en-US" sz="2000" dirty="0" smtClean="0"/>
              <a:t> </a:t>
            </a:r>
            <a:r>
              <a:rPr lang="en-US" sz="2000" dirty="0" err="1" smtClean="0"/>
              <a:t>fe</a:t>
            </a:r>
            <a:r>
              <a:rPr lang="en-US" sz="2000" dirty="0" smtClean="0"/>
              <a:t> </a:t>
            </a:r>
            <a:r>
              <a:rPr lang="en-US" sz="2000" dirty="0" err="1" smtClean="0"/>
              <a:t>alhaya</a:t>
            </a:r>
            <a:r>
              <a:rPr lang="en-US" sz="2000" dirty="0" smtClean="0"/>
              <a:t> (right to live) is a NGO which care for the children with Dawn syndrome. </a:t>
            </a:r>
          </a:p>
          <a:p>
            <a:pPr lvl="0" algn="l" rtl="0"/>
            <a:r>
              <a:rPr lang="en-US" sz="2000" dirty="0" err="1" smtClean="0"/>
              <a:t>Alsom</a:t>
            </a:r>
            <a:r>
              <a:rPr lang="en-US" sz="2000" dirty="0" smtClean="0"/>
              <a:t> (The deaf children) society helps deaf children to have better chances during their studies. </a:t>
            </a:r>
          </a:p>
          <a:p>
            <a:pPr algn="l" rtl="0"/>
            <a:r>
              <a:rPr lang="en-US" sz="2000" dirty="0" smtClean="0"/>
              <a:t>The benchmarking highlights good practice at IUG in offering tailored courses for local society.</a:t>
            </a: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FF0000"/>
                </a:solidFill>
              </a:rPr>
              <a:t>Gaza as a Learning Region</a:t>
            </a:r>
            <a:endParaRPr lang="ar-SA" sz="3200" dirty="0">
              <a:solidFill>
                <a:srgbClr val="FF0000"/>
              </a:solidFill>
            </a:endParaRPr>
          </a:p>
        </p:txBody>
      </p:sp>
      <p:sp>
        <p:nvSpPr>
          <p:cNvPr id="3" name="عنصر نائب للمحتوى 2"/>
          <p:cNvSpPr>
            <a:spLocks noGrp="1"/>
          </p:cNvSpPr>
          <p:nvPr>
            <p:ph idx="1"/>
          </p:nvPr>
        </p:nvSpPr>
        <p:spPr>
          <a:xfrm>
            <a:off x="1143000" y="1447800"/>
            <a:ext cx="7790688" cy="4800600"/>
          </a:xfrm>
        </p:spPr>
        <p:txBody>
          <a:bodyPr>
            <a:normAutofit/>
          </a:bodyPr>
          <a:lstStyle/>
          <a:p>
            <a:pPr algn="l" rtl="0"/>
            <a:r>
              <a:rPr lang="en-US" dirty="0" smtClean="0"/>
              <a:t>Gaza can already be affirmed as an extraordinary learning region and an example of some of exemplary practice in lifelong learning worldwide. </a:t>
            </a:r>
          </a:p>
          <a:p>
            <a:pPr algn="l" rtl="0"/>
            <a:r>
              <a:rPr lang="en-US" dirty="0" smtClean="0"/>
              <a:t>This comes through values of spirituality, tenacity, hope, justice and longing which combine with creativity and a respect for education.</a:t>
            </a: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Summary</a:t>
            </a:r>
            <a:endParaRPr lang="ar-SA" dirty="0">
              <a:solidFill>
                <a:srgbClr val="FF0000"/>
              </a:solidFill>
            </a:endParaRPr>
          </a:p>
        </p:txBody>
      </p:sp>
      <p:sp>
        <p:nvSpPr>
          <p:cNvPr id="3" name="عنصر نائب للمحتوى 2"/>
          <p:cNvSpPr>
            <a:spLocks noGrp="1"/>
          </p:cNvSpPr>
          <p:nvPr>
            <p:ph idx="1"/>
          </p:nvPr>
        </p:nvSpPr>
        <p:spPr>
          <a:xfrm>
            <a:off x="1066800" y="1447800"/>
            <a:ext cx="7866888" cy="4800600"/>
          </a:xfrm>
        </p:spPr>
        <p:txBody>
          <a:bodyPr>
            <a:normAutofit fontScale="92500" lnSpcReduction="20000"/>
          </a:bodyPr>
          <a:lstStyle/>
          <a:p>
            <a:pPr algn="l" rtl="0"/>
            <a:r>
              <a:rPr lang="en-US" dirty="0" smtClean="0"/>
              <a:t>Gaza has fought for the survival of learning under the brutal conditions of siege. </a:t>
            </a:r>
          </a:p>
          <a:p>
            <a:pPr algn="l" rtl="0"/>
            <a:r>
              <a:rPr lang="en-US" dirty="0" smtClean="0"/>
              <a:t>The qualities and strengths of Gaza as a learning Society are listed below:</a:t>
            </a:r>
          </a:p>
          <a:p>
            <a:pPr lvl="1" algn="l" rtl="0"/>
            <a:r>
              <a:rPr lang="en-US" dirty="0" smtClean="0">
                <a:solidFill>
                  <a:srgbClr val="7030A0"/>
                </a:solidFill>
              </a:rPr>
              <a:t>Leadership qualities in Gaza as a Learning Society</a:t>
            </a:r>
            <a:r>
              <a:rPr lang="en-US" dirty="0" smtClean="0"/>
              <a:t>: Dignity, Pride, Tenacity, Hope, Generosity of spirit, Faith, Confidence,  Determination to build peace through justice, Competence, Excitement, Delight,  Joy,  Smart tactics,  and Professionalism </a:t>
            </a:r>
          </a:p>
          <a:p>
            <a:pPr lvl="1" algn="l" rtl="0"/>
            <a:r>
              <a:rPr lang="en-US" dirty="0" smtClean="0">
                <a:solidFill>
                  <a:srgbClr val="7030A0"/>
                </a:solidFill>
              </a:rPr>
              <a:t>Leadership Strength comes from</a:t>
            </a:r>
            <a:r>
              <a:rPr lang="en-US" dirty="0" smtClean="0"/>
              <a:t>: Allah/God, Just cause, Suffering, Feeling of kinship, Giving light, Patience,  and Better to try and not succeed than not to try at all </a:t>
            </a:r>
          </a:p>
          <a:p>
            <a:pPr algn="l" rtl="0"/>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a:t>
            </a:r>
            <a:endParaRPr lang="ar-SA" dirty="0"/>
          </a:p>
        </p:txBody>
      </p:sp>
      <p:sp>
        <p:nvSpPr>
          <p:cNvPr id="3" name="عنصر نائب للمحتوى 2"/>
          <p:cNvSpPr>
            <a:spLocks noGrp="1"/>
          </p:cNvSpPr>
          <p:nvPr>
            <p:ph idx="1"/>
          </p:nvPr>
        </p:nvSpPr>
        <p:spPr/>
        <p:txBody>
          <a:bodyPr/>
          <a:lstStyle/>
          <a:p>
            <a:pPr algn="ctr" rtl="0">
              <a:buNone/>
            </a:pPr>
            <a:r>
              <a:rPr lang="en-US" dirty="0" smtClean="0">
                <a:solidFill>
                  <a:srgbClr val="C00000"/>
                </a:solidFill>
                <a:latin typeface="Comic Sans MS" pitchFamily="66" charset="0"/>
              </a:rPr>
              <a:t>Learning throughout the lifespan: learning that is from cradle to grave, </a:t>
            </a:r>
          </a:p>
          <a:p>
            <a:pPr algn="ctr" rtl="0">
              <a:buNone/>
            </a:pPr>
            <a:r>
              <a:rPr lang="en-US" dirty="0" smtClean="0">
                <a:solidFill>
                  <a:srgbClr val="C00000"/>
                </a:solidFill>
                <a:latin typeface="Comic Sans MS" pitchFamily="66" charset="0"/>
              </a:rPr>
              <a:t>starting at any age and in any circumstances</a:t>
            </a:r>
            <a:endParaRPr lang="ar-SA" dirty="0">
              <a:solidFill>
                <a:srgbClr val="C00000"/>
              </a:solidFill>
              <a:latin typeface="Comic Sans MS" pitchFamily="66" charset="0"/>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photos\thank-you-and-Follow-up.jpg"/>
          <p:cNvPicPr>
            <a:picLocks noChangeAspect="1" noChangeArrowheads="1"/>
          </p:cNvPicPr>
          <p:nvPr/>
        </p:nvPicPr>
        <p:blipFill>
          <a:blip r:embed="rId2" cstate="print"/>
          <a:srcRect/>
          <a:stretch>
            <a:fillRect/>
          </a:stretch>
        </p:blipFill>
        <p:spPr bwMode="auto">
          <a:xfrm>
            <a:off x="0" y="228600"/>
            <a:ext cx="9144000" cy="6629400"/>
          </a:xfrm>
          <a:prstGeom prst="rect">
            <a:avLst/>
          </a:prstGeom>
          <a:noFill/>
        </p:spPr>
      </p:pic>
      <p:sp>
        <p:nvSpPr>
          <p:cNvPr id="3" name="عنصر نائب لرقم الشريحة 2"/>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74638"/>
            <a:ext cx="7866888" cy="1096962"/>
          </a:xfrm>
        </p:spPr>
        <p:txBody>
          <a:bodyPr>
            <a:normAutofit/>
          </a:bodyPr>
          <a:lstStyle/>
          <a:p>
            <a:r>
              <a:rPr lang="en-US" sz="2800" b="1" dirty="0" smtClean="0">
                <a:solidFill>
                  <a:srgbClr val="FF0000"/>
                </a:solidFill>
                <a:effectLst/>
              </a:rPr>
              <a:t>Palestinian Education Minster: </a:t>
            </a:r>
            <a:r>
              <a:rPr lang="en-US" sz="2800" b="1" dirty="0" err="1" smtClean="0">
                <a:solidFill>
                  <a:srgbClr val="FF0000"/>
                </a:solidFill>
                <a:effectLst/>
              </a:rPr>
              <a:t>Lamis</a:t>
            </a:r>
            <a:r>
              <a:rPr lang="en-US" sz="2800" b="1" dirty="0" smtClean="0">
                <a:solidFill>
                  <a:srgbClr val="FF0000"/>
                </a:solidFill>
                <a:effectLst/>
              </a:rPr>
              <a:t> Al </a:t>
            </a:r>
            <a:r>
              <a:rPr lang="en-US" sz="2800" b="1" dirty="0" err="1" smtClean="0">
                <a:solidFill>
                  <a:srgbClr val="FF0000"/>
                </a:solidFill>
                <a:effectLst/>
              </a:rPr>
              <a:t>Alami</a:t>
            </a:r>
            <a:endParaRPr lang="ar-SA" b="1" dirty="0">
              <a:solidFill>
                <a:srgbClr val="FF0000"/>
              </a:solidFill>
              <a:effectLst/>
            </a:endParaRPr>
          </a:p>
        </p:txBody>
      </p:sp>
      <p:sp>
        <p:nvSpPr>
          <p:cNvPr id="3" name="عنصر نائب للمحتوى 2"/>
          <p:cNvSpPr>
            <a:spLocks noGrp="1"/>
          </p:cNvSpPr>
          <p:nvPr>
            <p:ph idx="1"/>
          </p:nvPr>
        </p:nvSpPr>
        <p:spPr/>
        <p:txBody>
          <a:bodyPr>
            <a:normAutofit fontScale="92500" lnSpcReduction="10000"/>
          </a:bodyPr>
          <a:lstStyle/>
          <a:p>
            <a:pPr algn="l" rtl="0"/>
            <a:r>
              <a:rPr lang="en-US" dirty="0" smtClean="0"/>
              <a:t>The whole Gaza Strip is under siege. We need at least 200 new schools in order to accommodate the growing number of children in Gaza. We cannot talk about the right to education without talking about all the related rights. </a:t>
            </a:r>
          </a:p>
          <a:p>
            <a:pPr algn="l" rtl="0"/>
            <a:r>
              <a:rPr lang="en-US" dirty="0" smtClean="0"/>
              <a:t>Children undergoing trauma as a result of all the violence that has happened to them, how can these children concentrate on what is being taught to them or whatever happens in the classroom.</a:t>
            </a:r>
          </a:p>
          <a:p>
            <a:pPr algn="l" rtl="0"/>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gradFill flip="none" rotWithShape="1">
                  <a:gsLst>
                    <a:gs pos="0">
                      <a:srgbClr val="000000"/>
                    </a:gs>
                    <a:gs pos="20000">
                      <a:srgbClr val="000040"/>
                    </a:gs>
                    <a:gs pos="50000">
                      <a:srgbClr val="400040"/>
                    </a:gs>
                    <a:gs pos="75000">
                      <a:srgbClr val="8F0040"/>
                    </a:gs>
                    <a:gs pos="89999">
                      <a:srgbClr val="F27300"/>
                    </a:gs>
                    <a:gs pos="100000">
                      <a:srgbClr val="FFBF00"/>
                    </a:gs>
                  </a:gsLst>
                  <a:lin ang="8100000" scaled="0"/>
                  <a:tileRect/>
                </a:gradFill>
              </a:rPr>
              <a:t>Outlines:</a:t>
            </a:r>
            <a:endParaRPr lang="en-US" dirty="0">
              <a:gradFill flip="none" rotWithShape="1">
                <a:gsLst>
                  <a:gs pos="0">
                    <a:srgbClr val="000000"/>
                  </a:gs>
                  <a:gs pos="20000">
                    <a:srgbClr val="000040"/>
                  </a:gs>
                  <a:gs pos="50000">
                    <a:srgbClr val="400040"/>
                  </a:gs>
                  <a:gs pos="75000">
                    <a:srgbClr val="8F0040"/>
                  </a:gs>
                  <a:gs pos="89999">
                    <a:srgbClr val="F27300"/>
                  </a:gs>
                  <a:gs pos="100000">
                    <a:srgbClr val="FFBF00"/>
                  </a:gs>
                </a:gsLst>
                <a:lin ang="8100000" scaled="0"/>
                <a:tileRect/>
              </a:gradFill>
            </a:endParaRPr>
          </a:p>
        </p:txBody>
      </p:sp>
      <p:sp>
        <p:nvSpPr>
          <p:cNvPr id="3" name="Content Placeholder 2"/>
          <p:cNvSpPr>
            <a:spLocks noGrp="1"/>
          </p:cNvSpPr>
          <p:nvPr>
            <p:ph idx="1"/>
          </p:nvPr>
        </p:nvSpPr>
        <p:spPr/>
        <p:txBody>
          <a:bodyPr>
            <a:normAutofit lnSpcReduction="10000"/>
          </a:bodyPr>
          <a:lstStyle/>
          <a:p>
            <a:pPr algn="l" rtl="0">
              <a:buFont typeface="Wingdings" pitchFamily="2" charset="2"/>
              <a:buChar char="Ø"/>
            </a:pPr>
            <a:r>
              <a:rPr lang="en-US" dirty="0" smtClean="0"/>
              <a:t> Introduction</a:t>
            </a:r>
          </a:p>
          <a:p>
            <a:pPr algn="l" rtl="0">
              <a:buFont typeface="Wingdings" pitchFamily="2" charset="2"/>
              <a:buChar char="Ø"/>
            </a:pPr>
            <a:r>
              <a:rPr lang="en-US" dirty="0" smtClean="0"/>
              <a:t> Palestine: Gaza Strip</a:t>
            </a:r>
          </a:p>
          <a:p>
            <a:pPr algn="l" rtl="0">
              <a:buFont typeface="Wingdings" pitchFamily="2" charset="2"/>
              <a:buChar char="Ø"/>
            </a:pPr>
            <a:r>
              <a:rPr lang="en-US" dirty="0" smtClean="0"/>
              <a:t> Islamic University of Gaza (IUG) </a:t>
            </a:r>
          </a:p>
          <a:p>
            <a:pPr algn="l" rtl="0">
              <a:buFont typeface="Wingdings" pitchFamily="2" charset="2"/>
              <a:buChar char="Ø"/>
            </a:pPr>
            <a:r>
              <a:rPr lang="en-US" dirty="0" smtClean="0"/>
              <a:t> Leadership from the Ground Up </a:t>
            </a:r>
          </a:p>
          <a:p>
            <a:pPr algn="l" rtl="0">
              <a:buFont typeface="Wingdings" pitchFamily="2" charset="2"/>
              <a:buChar char="Ø"/>
            </a:pPr>
            <a:r>
              <a:rPr lang="en-US" dirty="0" smtClean="0"/>
              <a:t> Culture as Site of Memory</a:t>
            </a:r>
          </a:p>
          <a:p>
            <a:pPr algn="l" rtl="0">
              <a:buFont typeface="Wingdings" pitchFamily="2" charset="2"/>
              <a:buChar char="Ø"/>
            </a:pPr>
            <a:r>
              <a:rPr lang="en-US" dirty="0" smtClean="0"/>
              <a:t> Economic Issues </a:t>
            </a:r>
          </a:p>
          <a:p>
            <a:pPr algn="l" rtl="0">
              <a:buFont typeface="Wingdings" pitchFamily="2" charset="2"/>
              <a:buChar char="Ø"/>
            </a:pPr>
            <a:r>
              <a:rPr lang="en-US" dirty="0" smtClean="0"/>
              <a:t> Pedagogy </a:t>
            </a:r>
          </a:p>
          <a:p>
            <a:pPr algn="l" rtl="0">
              <a:buFont typeface="Wingdings" pitchFamily="2" charset="2"/>
              <a:buChar char="Ø"/>
            </a:pPr>
            <a:r>
              <a:rPr lang="en-US" dirty="0" smtClean="0"/>
              <a:t> Gaza as a learning region </a:t>
            </a:r>
          </a:p>
          <a:p>
            <a:pPr algn="l" rtl="0">
              <a:buFont typeface="Wingdings" pitchFamily="2" charset="2"/>
              <a:buChar char="Ø"/>
            </a:pPr>
            <a:r>
              <a:rPr lang="en-US" dirty="0" smtClean="0"/>
              <a:t> Summary</a:t>
            </a:r>
          </a:p>
          <a:p>
            <a:pPr>
              <a:buNone/>
            </a:pPr>
            <a:endParaRPr lang="en-US" dirty="0" smtClean="0"/>
          </a:p>
          <a:p>
            <a:pPr>
              <a:buFont typeface="Wingdings" pitchFamily="2" charset="2"/>
              <a:buChar char="Ø"/>
            </a:pPr>
            <a:endParaRPr lang="en-US" dirty="0" smtClean="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4067175" y="1341438"/>
            <a:ext cx="2571750" cy="4916487"/>
          </a:xfrm>
          <a:prstGeom prst="rect">
            <a:avLst/>
          </a:prstGeom>
          <a:noFill/>
          <a:ln w="9525" algn="ctr">
            <a:noFill/>
            <a:miter lim="800000"/>
            <a:headEnd/>
            <a:tailEnd/>
          </a:ln>
        </p:spPr>
      </p:pic>
      <p:pic>
        <p:nvPicPr>
          <p:cNvPr id="7175" name="Picture 7"/>
          <p:cNvPicPr>
            <a:picLocks noChangeAspect="1" noChangeArrowheads="1"/>
          </p:cNvPicPr>
          <p:nvPr/>
        </p:nvPicPr>
        <p:blipFill>
          <a:blip r:embed="rId3" cstate="print"/>
          <a:srcRect/>
          <a:stretch>
            <a:fillRect/>
          </a:stretch>
        </p:blipFill>
        <p:spPr bwMode="auto">
          <a:xfrm>
            <a:off x="-19050" y="0"/>
            <a:ext cx="9144000" cy="6858000"/>
          </a:xfrm>
          <a:prstGeom prst="rect">
            <a:avLst/>
          </a:prstGeom>
          <a:noFill/>
          <a:ln w="9525" algn="ctr">
            <a:noFill/>
            <a:miter lim="800000"/>
            <a:headEnd/>
            <a:tailEnd/>
          </a:ln>
          <a:effectLst/>
        </p:spPr>
      </p:pic>
      <p:pic>
        <p:nvPicPr>
          <p:cNvPr id="6149" name="Picture 5" descr="D:\Pictures-2008-2009\Gaza\Gaza-11187.jpg"/>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2" name="TextBox 1"/>
          <p:cNvSpPr txBox="1">
            <a:spLocks noChangeArrowheads="1"/>
          </p:cNvSpPr>
          <p:nvPr/>
        </p:nvSpPr>
        <p:spPr bwMode="auto">
          <a:xfrm>
            <a:off x="228600" y="304800"/>
            <a:ext cx="6781800" cy="1569660"/>
          </a:xfrm>
          <a:prstGeom prst="rect">
            <a:avLst/>
          </a:prstGeom>
          <a:noFill/>
          <a:ln w="9525">
            <a:noFill/>
            <a:miter lim="800000"/>
            <a:headEnd/>
            <a:tailEnd/>
          </a:ln>
        </p:spPr>
        <p:txBody>
          <a:bodyPr wrap="square">
            <a:spAutoFit/>
          </a:bodyPr>
          <a:lstStyle/>
          <a:p>
            <a:pPr algn="just"/>
            <a:r>
              <a:rPr lang="en-US" sz="2400" dirty="0">
                <a:solidFill>
                  <a:schemeClr val="bg1"/>
                </a:solidFill>
              </a:rPr>
              <a:t>Gaza is about 41 kilometers long, and between 6 and 12 kilometers wide, with a total area of 360 square kilometers. </a:t>
            </a:r>
          </a:p>
          <a:p>
            <a:pPr algn="just"/>
            <a:r>
              <a:rPr lang="en-US" sz="2400" dirty="0">
                <a:solidFill>
                  <a:schemeClr val="bg1"/>
                </a:solidFill>
              </a:rPr>
              <a:t>Population is 2 million people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2"/>
                                        </p:tgtEl>
                                      </p:cBhvr>
                                    </p:animEffect>
                                    <p:set>
                                      <p:cBhvr>
                                        <p:cTn id="11" dur="1" fill="hold">
                                          <p:stCondLst>
                                            <p:cond delay="499"/>
                                          </p:stCondLst>
                                        </p:cTn>
                                        <p:tgtEl>
                                          <p:spTgt spid="2"/>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7175"/>
                                        </p:tgtEl>
                                        <p:attrNameLst>
                                          <p:attrName>style.visibility</p:attrName>
                                        </p:attrNameLst>
                                      </p:cBhvr>
                                      <p:to>
                                        <p:strVal val="visible"/>
                                      </p:to>
                                    </p:set>
                                    <p:animEffect transition="in" filter="circle(in)">
                                      <p:cBhvr>
                                        <p:cTn id="16" dur="2000"/>
                                        <p:tgtEl>
                                          <p:spTgt spid="717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dirty="0" smtClean="0">
                <a:solidFill>
                  <a:srgbClr val="FF0000"/>
                </a:solidFill>
              </a:rPr>
              <a:t>Overview on higher education</a:t>
            </a:r>
            <a:endParaRPr lang="ar-SA" sz="3200" dirty="0">
              <a:solidFill>
                <a:srgbClr val="FF0000"/>
              </a:solidFill>
            </a:endParaRPr>
          </a:p>
        </p:txBody>
      </p:sp>
      <p:sp>
        <p:nvSpPr>
          <p:cNvPr id="3" name="عنصر نائب للمحتوى 2"/>
          <p:cNvSpPr>
            <a:spLocks noGrp="1"/>
          </p:cNvSpPr>
          <p:nvPr>
            <p:ph idx="1"/>
          </p:nvPr>
        </p:nvSpPr>
        <p:spPr>
          <a:xfrm>
            <a:off x="1066800" y="1447800"/>
            <a:ext cx="7498080" cy="4800600"/>
          </a:xfrm>
        </p:spPr>
        <p:txBody>
          <a:bodyPr>
            <a:normAutofit fontScale="92500"/>
          </a:bodyPr>
          <a:lstStyle/>
          <a:p>
            <a:pPr algn="l" rtl="0"/>
            <a:r>
              <a:rPr lang="en-US" sz="3000" dirty="0" smtClean="0"/>
              <a:t>There are seven universities in Gaza, and several two years colleges. </a:t>
            </a:r>
          </a:p>
          <a:p>
            <a:pPr algn="l" rtl="0"/>
            <a:r>
              <a:rPr lang="en-US" sz="3000" dirty="0" smtClean="0"/>
              <a:t>The programs are carefully chosen such that they cover a wide range of different areas and avoid duplications. </a:t>
            </a:r>
          </a:p>
          <a:p>
            <a:pPr algn="l" rtl="0"/>
            <a:r>
              <a:rPr lang="en-US" sz="3000" dirty="0" smtClean="0"/>
              <a:t>Universities in Gaza and colleges are growing very fast to host students from Gaza and to cope with the fast growing technology.</a:t>
            </a:r>
          </a:p>
          <a:p>
            <a:pPr algn="l" rtl="0"/>
            <a:r>
              <a:rPr lang="en-US" sz="3000" dirty="0" smtClean="0"/>
              <a:t>They equip students with the right tools to be able to serve their community. </a:t>
            </a:r>
          </a:p>
          <a:p>
            <a:endParaRPr lang="ar-SA" dirty="0"/>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dirty="0" smtClean="0">
                <a:solidFill>
                  <a:srgbClr val="FF0000"/>
                </a:solidFill>
              </a:rPr>
              <a:t>Islamic University of Gaza (IUG)</a:t>
            </a:r>
            <a:r>
              <a:rPr lang="en-US" sz="4400" dirty="0" smtClean="0"/>
              <a:t/>
            </a:r>
            <a:br>
              <a:rPr lang="en-US" sz="4400" dirty="0" smtClean="0"/>
            </a:br>
            <a:endParaRPr lang="en-US" dirty="0"/>
          </a:p>
        </p:txBody>
      </p:sp>
      <p:sp>
        <p:nvSpPr>
          <p:cNvPr id="3" name="Content Placeholder 2"/>
          <p:cNvSpPr>
            <a:spLocks noGrp="1"/>
          </p:cNvSpPr>
          <p:nvPr>
            <p:ph idx="1"/>
          </p:nvPr>
        </p:nvSpPr>
        <p:spPr>
          <a:xfrm>
            <a:off x="1435608" y="914400"/>
            <a:ext cx="7498080" cy="5334000"/>
          </a:xfrm>
        </p:spPr>
        <p:txBody>
          <a:bodyPr>
            <a:noAutofit/>
          </a:bodyPr>
          <a:lstStyle/>
          <a:p>
            <a:pPr algn="l" rtl="0"/>
            <a:r>
              <a:rPr lang="en-GB" sz="1800" dirty="0" smtClean="0"/>
              <a:t>IUG was established in 1978.</a:t>
            </a:r>
          </a:p>
          <a:p>
            <a:pPr algn="l" rtl="0"/>
            <a:r>
              <a:rPr lang="en-US" sz="1800" dirty="0" smtClean="0"/>
              <a:t>IUG strives to be the leading Palestinian University working to develop educational and cultural standards in Palestinian society according to professional Values and Principles. </a:t>
            </a:r>
          </a:p>
          <a:p>
            <a:pPr algn="l" rtl="0"/>
            <a:r>
              <a:rPr lang="en-US" sz="1800" dirty="0" smtClean="0"/>
              <a:t>IUG is a member of four associations: International Association of Universities, Community of Mediterranean Universities, Association of Arab Universities and Association of Islamic Universities. </a:t>
            </a:r>
          </a:p>
          <a:p>
            <a:pPr algn="l" rtl="0"/>
            <a:r>
              <a:rPr lang="en-US" sz="1800" dirty="0" smtClean="0"/>
              <a:t>IUG endeavors to advance learning, foster the expansion of knowledge through teaching and research and encourage community service. In fulfillment of this purpose, we hold the following strategic plans at the heart of our endeavor: </a:t>
            </a:r>
          </a:p>
          <a:p>
            <a:pPr lvl="1" algn="l" rtl="0"/>
            <a:r>
              <a:rPr lang="en-US" sz="1600" dirty="0" smtClean="0"/>
              <a:t>1. Encouraging scientific research.</a:t>
            </a:r>
          </a:p>
          <a:p>
            <a:pPr lvl="1" algn="l" rtl="0"/>
            <a:r>
              <a:rPr lang="en-US" sz="1600" dirty="0" smtClean="0"/>
              <a:t>2. Promoting local &amp; global academic cooperation in different fields. </a:t>
            </a:r>
          </a:p>
          <a:p>
            <a:pPr lvl="1" algn="l" rtl="0"/>
            <a:r>
              <a:rPr lang="en-US" sz="1600" dirty="0" smtClean="0"/>
              <a:t>3. Developing the utilization of IT in university operations.</a:t>
            </a:r>
          </a:p>
          <a:p>
            <a:pPr lvl="1" algn="l" rtl="0"/>
            <a:r>
              <a:rPr lang="en-US" sz="1600" dirty="0" smtClean="0"/>
              <a:t>4. Enhancing the quality of education and quality assurance process.</a:t>
            </a:r>
          </a:p>
          <a:p>
            <a:pPr lvl="1" algn="l" rtl="0"/>
            <a:r>
              <a:rPr lang="en-US" sz="1600" dirty="0" smtClean="0"/>
              <a:t>5. Enhancing university policy, accountability, and decision making process.</a:t>
            </a: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3200" dirty="0" smtClean="0">
                <a:solidFill>
                  <a:srgbClr val="FF0000"/>
                </a:solidFill>
              </a:rPr>
              <a:t>Gaza is a Lifelong Learning Region</a:t>
            </a:r>
            <a:endParaRPr lang="ar-SA" sz="3200" dirty="0">
              <a:solidFill>
                <a:srgbClr val="FF0000"/>
              </a:solidFill>
            </a:endParaRPr>
          </a:p>
        </p:txBody>
      </p:sp>
      <p:sp>
        <p:nvSpPr>
          <p:cNvPr id="3" name="عنصر نائب للمحتوى 2"/>
          <p:cNvSpPr>
            <a:spLocks noGrp="1"/>
          </p:cNvSpPr>
          <p:nvPr>
            <p:ph idx="1"/>
          </p:nvPr>
        </p:nvSpPr>
        <p:spPr>
          <a:xfrm>
            <a:off x="838200" y="1371600"/>
            <a:ext cx="8001000" cy="4953000"/>
          </a:xfrm>
        </p:spPr>
        <p:txBody>
          <a:bodyPr>
            <a:normAutofit fontScale="70000" lnSpcReduction="20000"/>
          </a:bodyPr>
          <a:lstStyle/>
          <a:p>
            <a:pPr algn="l" rtl="0"/>
            <a:r>
              <a:rPr lang="en-US" dirty="0" smtClean="0"/>
              <a:t>Lifelong learning is present in Gaza and is part of Palestine as a learning society.</a:t>
            </a:r>
          </a:p>
          <a:p>
            <a:pPr algn="l" rtl="0"/>
            <a:r>
              <a:rPr lang="en-US" dirty="0" smtClean="0"/>
              <a:t>Learning is present in a range of institutions: family and kindergarten, NGO projects, schools, universities, civil societies, unions, religious institutions and local government.</a:t>
            </a:r>
          </a:p>
          <a:p>
            <a:pPr algn="l" rtl="0"/>
            <a:r>
              <a:rPr lang="en-US" dirty="0" smtClean="0"/>
              <a:t>Learning takes a range of forms: circles of young people learning together, University lecture halls, technologies assisting the visually impaired and disabled, business incubation projects and breast feeding projects.</a:t>
            </a:r>
          </a:p>
          <a:p>
            <a:pPr algn="l" rtl="0"/>
            <a:r>
              <a:rPr lang="en-US" dirty="0" smtClean="0"/>
              <a:t>Learning takes place in a range of places: homes, IT laboratories, playgrounds, needlework and knitting studios, art classroom, libraries, shops, offices and clinics.</a:t>
            </a:r>
          </a:p>
          <a:p>
            <a:pPr algn="l" rtl="0"/>
            <a:r>
              <a:rPr lang="en-US" dirty="0" smtClean="0"/>
              <a:t>Learning takes place across a range of population: children learning with parents and grandparents, and NGO experts teaching Human Rights seminars and conflict transformation.</a:t>
            </a: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ar-SA" sz="2800" dirty="0" smtClean="0">
                <a:solidFill>
                  <a:srgbClr val="FF0000"/>
                </a:solidFill>
              </a:rPr>
              <a:t>  </a:t>
            </a:r>
            <a:r>
              <a:rPr lang="en-US" sz="2800" dirty="0" smtClean="0">
                <a:solidFill>
                  <a:srgbClr val="FF0000"/>
                </a:solidFill>
              </a:rPr>
              <a:t>Gaza is a Lifelong Learning Region …</a:t>
            </a:r>
            <a:endParaRPr lang="ar-SA" sz="3200" dirty="0"/>
          </a:p>
        </p:txBody>
      </p:sp>
      <p:sp>
        <p:nvSpPr>
          <p:cNvPr id="3" name="عنصر نائب للمحتوى 2"/>
          <p:cNvSpPr>
            <a:spLocks noGrp="1"/>
          </p:cNvSpPr>
          <p:nvPr>
            <p:ph idx="1"/>
          </p:nvPr>
        </p:nvSpPr>
        <p:spPr>
          <a:xfrm>
            <a:off x="762000" y="1447800"/>
            <a:ext cx="8171688" cy="4800600"/>
          </a:xfrm>
        </p:spPr>
        <p:txBody>
          <a:bodyPr>
            <a:noAutofit/>
          </a:bodyPr>
          <a:lstStyle/>
          <a:p>
            <a:pPr algn="l" rtl="0"/>
            <a:r>
              <a:rPr lang="en-US" sz="2400" dirty="0" smtClean="0"/>
              <a:t>Learning is present in a range of modalities: academic lecture, conversations between women in communities play areas, seminar debate and workshop dialogue, entrepreneurial, civic and political engagements, and modalities of spiritual reflection.</a:t>
            </a:r>
          </a:p>
          <a:p>
            <a:pPr algn="l" rtl="0"/>
            <a:r>
              <a:rPr lang="en-US" sz="2400" dirty="0" smtClean="0"/>
              <a:t>Gaza is a learning society possesses remarkable resources of skills, knowledge and creativity which come from the unlawful occupation, aggression and siege imposed by Israel. </a:t>
            </a:r>
          </a:p>
          <a:p>
            <a:pPr algn="l" rtl="0"/>
            <a:r>
              <a:rPr lang="en-US" sz="2400" dirty="0" smtClean="0"/>
              <a:t>These conditions have developed a new form of education which breaks all the barriers that the Israeli imposes on Gaza. </a:t>
            </a:r>
          </a:p>
          <a:p>
            <a:pPr algn="l" rtl="0"/>
            <a:r>
              <a:rPr lang="en-US" sz="2400" dirty="0" smtClean="0"/>
              <a:t>Students studied under harsh circumstance including war and arbitrary killing processes.</a:t>
            </a: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682</TotalTime>
  <Words>1582</Words>
  <Application>Microsoft Office PowerPoint</Application>
  <PresentationFormat>On-screen Show (4:3)</PresentationFormat>
  <Paragraphs>134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انقلاب</vt:lpstr>
      <vt:lpstr>Lifelong Learning in Palestine: Building in LL under Conditions of Closure and Siege</vt:lpstr>
      <vt:lpstr> </vt:lpstr>
      <vt:lpstr>Palestinian Education Minster: Lamis Al Alami</vt:lpstr>
      <vt:lpstr>Outlines:</vt:lpstr>
      <vt:lpstr>Slide 5</vt:lpstr>
      <vt:lpstr>Overview on higher education</vt:lpstr>
      <vt:lpstr>Islamic University of Gaza (IUG) </vt:lpstr>
      <vt:lpstr>Gaza is a Lifelong Learning Region</vt:lpstr>
      <vt:lpstr>  Gaza is a Lifelong Learning Region …</vt:lpstr>
      <vt:lpstr>Slide 10</vt:lpstr>
      <vt:lpstr>Leadership from the Ground Up …</vt:lpstr>
      <vt:lpstr>Culture as Site of Memory </vt:lpstr>
      <vt:lpstr>Culture as Site of Memory … </vt:lpstr>
      <vt:lpstr>Economic Issues</vt:lpstr>
      <vt:lpstr>Economic Issues …</vt:lpstr>
      <vt:lpstr>Pedagogy</vt:lpstr>
      <vt:lpstr>Pedagogy … Highlighted issues related to lifelong learning pedagogies and education:</vt:lpstr>
      <vt:lpstr>Gaza as a Learning Region</vt:lpstr>
      <vt:lpstr>Summary</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Line Maze Solving Robot</dc:title>
  <dc:creator>Eng. Shams</dc:creator>
  <cp:lastModifiedBy>af102z</cp:lastModifiedBy>
  <cp:revision>116</cp:revision>
  <dcterms:created xsi:type="dcterms:W3CDTF">2006-08-16T00:00:00Z</dcterms:created>
  <dcterms:modified xsi:type="dcterms:W3CDTF">2013-04-15T14:23:55Z</dcterms:modified>
</cp:coreProperties>
</file>