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7" r:id="rId5"/>
    <p:sldId id="268" r:id="rId6"/>
    <p:sldId id="262" r:id="rId7"/>
    <p:sldId id="265" r:id="rId8"/>
    <p:sldId id="260" r:id="rId9"/>
    <p:sldId id="264" r:id="rId10"/>
    <p:sldId id="266" r:id="rId11"/>
    <p:sldId id="263" r:id="rId12"/>
    <p:sldId id="269" r:id="rId13"/>
    <p:sldId id="25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2617F8-CFAD-41F6-95BA-AD1ACA2A4984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BB1A87-37E2-4FEE-9F99-D9A4FEBCF78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impactofsocialsciences/2011/09/29/twitter-guide/" TargetMode="External"/><Relationship Id="rId2" Type="http://schemas.openxmlformats.org/officeDocument/2006/relationships/hyperlink" Target="http://www.mckinseyquarterly.com/Marketing/Digital_Marketing/Demystifying_social_media_295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obspascal" TargetMode="External"/><Relationship Id="rId2" Type="http://schemas.openxmlformats.org/officeDocument/2006/relationships/hyperlink" Target="http://www.pascalobservato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.ly/pyJXUq" TargetMode="External"/><Relationship Id="rId5" Type="http://schemas.openxmlformats.org/officeDocument/2006/relationships/hyperlink" Target="http://www.bit.ly/qOMppe" TargetMode="External"/><Relationship Id="rId4" Type="http://schemas.openxmlformats.org/officeDocument/2006/relationships/hyperlink" Target="http://www.facebook.com/Pascalobservato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Using social media to enhance HEI reputation &amp; regional engagement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John </a:t>
            </a:r>
            <a:r>
              <a:rPr lang="en-GB" dirty="0" err="1" smtClean="0"/>
              <a:t>Tibbitt</a:t>
            </a:r>
            <a:endParaRPr lang="en-GB" dirty="0" smtClean="0"/>
          </a:p>
          <a:p>
            <a:r>
              <a:rPr lang="en-GB" dirty="0" smtClean="0"/>
              <a:t>Hon Senior Research Fellow, University of Glasgow</a:t>
            </a:r>
          </a:p>
          <a:p>
            <a:r>
              <a:rPr lang="en-GB" dirty="0" smtClean="0"/>
              <a:t>Policy Analyst, PASCAL International Observatory</a:t>
            </a:r>
            <a:endParaRPr lang="en-GB" dirty="0"/>
          </a:p>
        </p:txBody>
      </p:sp>
      <p:pic>
        <p:nvPicPr>
          <p:cNvPr id="4" name="Picture 3" descr="pascal_logo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92696"/>
            <a:ext cx="3139440" cy="633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Tweet stats</a:t>
            </a:r>
            <a:endParaRPr lang="en-GB" dirty="0"/>
          </a:p>
        </p:txBody>
      </p:sp>
      <p:pic>
        <p:nvPicPr>
          <p:cNvPr id="410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88" y="1935163"/>
            <a:ext cx="72320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</a:t>
            </a:r>
            <a:endParaRPr lang="en-GB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88" y="1935163"/>
            <a:ext cx="72320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media for in business, see for example McKinsey Quarterly  </a:t>
            </a:r>
            <a:r>
              <a:rPr lang="en-GB" dirty="0" smtClean="0">
                <a:hlinkClick r:id="rId2"/>
              </a:rPr>
              <a:t>http://www.mckinseyquarterly.com/Marketing/Digital_Marketing/Demystifying_social_media_2958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Guide to social mobility for teaching research and impact, see LSE blog  </a:t>
            </a:r>
            <a:r>
              <a:rPr lang="en-GB" dirty="0" smtClean="0">
                <a:hlinkClick r:id="rId3"/>
              </a:rPr>
              <a:t>http://blogs.lse.ac.uk/impactofsocialsciences/2011/09/29/twitter-guide/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Twitter joke!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Tweet and </a:t>
            </a:r>
            <a:r>
              <a:rPr lang="en-GB" dirty="0" err="1" smtClean="0"/>
              <a:t>Retweet</a:t>
            </a:r>
            <a:r>
              <a:rPr lang="en-GB" dirty="0" smtClean="0"/>
              <a:t> are in a boat. Tweet falls out. </a:t>
            </a:r>
          </a:p>
          <a:p>
            <a:pPr>
              <a:buNone/>
            </a:pPr>
            <a:r>
              <a:rPr lang="en-GB" dirty="0" smtClean="0"/>
              <a:t>Who is left? </a:t>
            </a:r>
            <a:r>
              <a:rPr lang="en-GB" dirty="0" err="1" smtClean="0"/>
              <a:t>Retweet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John.Tibbitt@gla.ac.uk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PASCAL on-line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Website:  </a:t>
            </a:r>
            <a:r>
              <a:rPr lang="en-GB" dirty="0" smtClean="0">
                <a:hlinkClick r:id="rId2"/>
              </a:rPr>
              <a:t>www.pascalobservatory.org</a:t>
            </a:r>
            <a:endParaRPr lang="en-GB" dirty="0" smtClean="0"/>
          </a:p>
          <a:p>
            <a:r>
              <a:rPr lang="en-GB" dirty="0" smtClean="0"/>
              <a:t>Twitter: </a:t>
            </a:r>
            <a:r>
              <a:rPr lang="en-GB" dirty="0" smtClean="0">
                <a:hlinkClick r:id="rId3"/>
              </a:rPr>
              <a:t>www.twitter.com/obspascal</a:t>
            </a:r>
            <a:endParaRPr lang="en-GB" dirty="0" smtClean="0"/>
          </a:p>
          <a:p>
            <a:r>
              <a:rPr lang="en-GB" dirty="0" err="1" smtClean="0"/>
              <a:t>Facebook</a:t>
            </a:r>
            <a:r>
              <a:rPr lang="en-GB" dirty="0" smtClean="0"/>
              <a:t>: </a:t>
            </a:r>
            <a:r>
              <a:rPr lang="en-GB" dirty="0" smtClean="0">
                <a:hlinkClick r:id="rId4"/>
              </a:rPr>
              <a:t>www.facebook.com/Pascalobservatory</a:t>
            </a:r>
            <a:endParaRPr lang="en-GB" dirty="0" smtClean="0"/>
          </a:p>
          <a:p>
            <a:r>
              <a:rPr lang="en-GB" dirty="0" smtClean="0"/>
              <a:t>E-papers:</a:t>
            </a:r>
          </a:p>
          <a:p>
            <a:pPr>
              <a:buNone/>
            </a:pPr>
            <a:r>
              <a:rPr lang="en-GB" dirty="0" smtClean="0"/>
              <a:t>   OBSERVATIONS: </a:t>
            </a:r>
            <a:r>
              <a:rPr lang="en-GB" dirty="0" smtClean="0">
                <a:hlinkClick r:id="rId5"/>
              </a:rPr>
              <a:t>www.bit.ly/qOMppe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OBSERVATIONS Weekend: </a:t>
            </a:r>
            <a:r>
              <a:rPr lang="en-GB" dirty="0" smtClean="0">
                <a:hlinkClick r:id="rId6"/>
              </a:rPr>
              <a:t>www.bit.ly/pyJXUq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Aims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Promoting the work of both</a:t>
            </a:r>
          </a:p>
          <a:p>
            <a:r>
              <a:rPr lang="en-GB" dirty="0" smtClean="0"/>
              <a:t>the HE institution and its staff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can social media deliver in this context?</a:t>
            </a:r>
          </a:p>
          <a:p>
            <a:r>
              <a:rPr lang="en-GB" dirty="0" smtClean="0"/>
              <a:t>How do social media fit alongside more conventional approaches?</a:t>
            </a:r>
          </a:p>
          <a:p>
            <a:r>
              <a:rPr lang="en-GB" dirty="0" smtClean="0"/>
              <a:t>How to use social media effectively?</a:t>
            </a:r>
          </a:p>
          <a:p>
            <a:r>
              <a:rPr lang="en-GB" dirty="0" smtClean="0"/>
              <a:t>How to assess impact?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Facebook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Twitter</a:t>
            </a:r>
          </a:p>
          <a:p>
            <a:pPr>
              <a:buNone/>
            </a:pPr>
            <a:r>
              <a:rPr lang="en-GB" dirty="0" err="1" smtClean="0"/>
              <a:t>Linkedin</a:t>
            </a:r>
            <a:endParaRPr lang="en-GB" dirty="0" smtClean="0"/>
          </a:p>
          <a:p>
            <a:pPr>
              <a:buNone/>
            </a:pPr>
            <a:r>
              <a:rPr lang="en-GB" dirty="0" err="1" smtClean="0"/>
              <a:t>Youtube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E-newspapers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Blogs</a:t>
            </a:r>
          </a:p>
          <a:p>
            <a:r>
              <a:rPr lang="en-GB" dirty="0" err="1" smtClean="0"/>
              <a:t>Wordpress</a:t>
            </a:r>
            <a:endParaRPr lang="en-GB" dirty="0" smtClean="0"/>
          </a:p>
          <a:p>
            <a:r>
              <a:rPr lang="en-GB" dirty="0" err="1" smtClean="0"/>
              <a:t>Blogspot</a:t>
            </a:r>
            <a:endParaRPr lang="en-GB" dirty="0" smtClean="0"/>
          </a:p>
          <a:p>
            <a:r>
              <a:rPr lang="en-GB" dirty="0" smtClean="0"/>
              <a:t>Academia</a:t>
            </a:r>
          </a:p>
          <a:p>
            <a:endParaRPr lang="en-GB" dirty="0" smtClean="0"/>
          </a:p>
          <a:p>
            <a:r>
              <a:rPr lang="en-GB" dirty="0" smtClean="0"/>
              <a:t>Web forums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use social media?</a:t>
            </a:r>
            <a:br>
              <a:rPr lang="en-GB" dirty="0" smtClean="0"/>
            </a:br>
            <a:r>
              <a:rPr lang="en-GB" dirty="0" smtClean="0"/>
              <a:t>HEIs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Creating awareness – breaking news and commentary</a:t>
            </a:r>
          </a:p>
          <a:p>
            <a:r>
              <a:rPr lang="en-GB" dirty="0" smtClean="0"/>
              <a:t>Engaging with partners, customers &amp; other stakeholders – responding to customer requests</a:t>
            </a:r>
          </a:p>
          <a:p>
            <a:r>
              <a:rPr lang="en-GB" dirty="0" smtClean="0"/>
              <a:t>Monitoring – learning about users’ response to HEI provision</a:t>
            </a:r>
          </a:p>
          <a:p>
            <a:r>
              <a:rPr lang="en-GB" dirty="0" smtClean="0"/>
              <a:t>Learning from others – sharing good practice</a:t>
            </a:r>
          </a:p>
          <a:p>
            <a:r>
              <a:rPr lang="en-GB" dirty="0" smtClean="0"/>
              <a:t>Rapid response to emerging issues</a:t>
            </a:r>
          </a:p>
          <a:p>
            <a:r>
              <a:rPr lang="en-GB" dirty="0" smtClean="0"/>
              <a:t>Market testing</a:t>
            </a:r>
          </a:p>
          <a:p>
            <a:r>
              <a:rPr lang="en-GB" dirty="0" smtClean="0"/>
              <a:t>Extending access and participation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use social media?</a:t>
            </a:r>
            <a:br>
              <a:rPr lang="en-GB" dirty="0" smtClean="0"/>
            </a:br>
            <a:r>
              <a:rPr lang="en-GB" dirty="0" smtClean="0"/>
              <a:t>Academic centres and 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Creating awareness of work</a:t>
            </a:r>
          </a:p>
          <a:p>
            <a:r>
              <a:rPr lang="en-GB" dirty="0" smtClean="0"/>
              <a:t>Targeting distribution of news</a:t>
            </a:r>
          </a:p>
          <a:p>
            <a:r>
              <a:rPr lang="en-GB" dirty="0" smtClean="0"/>
              <a:t>Monitoring a field of knowledge</a:t>
            </a:r>
          </a:p>
          <a:p>
            <a:r>
              <a:rPr lang="en-GB" dirty="0" smtClean="0"/>
              <a:t>Sharing ideas and work in progress</a:t>
            </a:r>
          </a:p>
          <a:p>
            <a:r>
              <a:rPr lang="en-GB" dirty="0" smtClean="0"/>
              <a:t>Network building</a:t>
            </a:r>
          </a:p>
          <a:p>
            <a:r>
              <a:rPr lang="en-GB" dirty="0" smtClean="0"/>
              <a:t>Engaging with audiences outside </a:t>
            </a:r>
            <a:r>
              <a:rPr lang="en-GB" dirty="0" err="1" smtClean="0"/>
              <a:t>instituions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The ‘public academic’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Develop a strategy</a:t>
            </a:r>
          </a:p>
          <a:p>
            <a:r>
              <a:rPr lang="en-GB" dirty="0" smtClean="0"/>
              <a:t>Develop a style</a:t>
            </a:r>
          </a:p>
          <a:p>
            <a:r>
              <a:rPr lang="en-GB" dirty="0" smtClean="0"/>
              <a:t>Quality content</a:t>
            </a:r>
          </a:p>
          <a:p>
            <a:r>
              <a:rPr lang="en-GB" dirty="0" smtClean="0"/>
              <a:t>Link to other media</a:t>
            </a:r>
          </a:p>
          <a:p>
            <a:r>
              <a:rPr lang="en-GB" dirty="0" smtClean="0"/>
              <a:t>Get organised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tweets</a:t>
            </a:r>
            <a:endParaRPr lang="en-GB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88" y="1935163"/>
            <a:ext cx="72320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Twitter</a:t>
            </a:r>
          </a:p>
          <a:p>
            <a:r>
              <a:rPr lang="en-GB" dirty="0" smtClean="0"/>
              <a:t>Numbers/profiles of followers</a:t>
            </a:r>
          </a:p>
          <a:p>
            <a:r>
              <a:rPr lang="en-GB" dirty="0" err="1" smtClean="0"/>
              <a:t>Retweets</a:t>
            </a:r>
            <a:r>
              <a:rPr lang="en-GB" dirty="0" smtClean="0"/>
              <a:t> /mentions</a:t>
            </a:r>
          </a:p>
          <a:p>
            <a:r>
              <a:rPr lang="en-GB" dirty="0" smtClean="0"/>
              <a:t>Direct messages</a:t>
            </a:r>
          </a:p>
          <a:p>
            <a:r>
              <a:rPr lang="en-GB" dirty="0" smtClean="0"/>
              <a:t>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Facebook</a:t>
            </a:r>
            <a:endParaRPr lang="en-GB" dirty="0" smtClean="0"/>
          </a:p>
          <a:p>
            <a:r>
              <a:rPr lang="en-GB" dirty="0" smtClean="0"/>
              <a:t>Numbers/profiles of fans</a:t>
            </a:r>
          </a:p>
          <a:p>
            <a:r>
              <a:rPr lang="en-GB" dirty="0" smtClean="0"/>
              <a:t>Reach</a:t>
            </a:r>
          </a:p>
          <a:p>
            <a:r>
              <a:rPr lang="en-GB" dirty="0" smtClean="0"/>
              <a:t>Engagement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 interactions</a:t>
            </a:r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88" y="1935163"/>
            <a:ext cx="72320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3775</TotalTime>
  <Words>293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Using social media to enhance HEI reputation &amp; regional engagement </vt:lpstr>
      <vt:lpstr>Aims</vt:lpstr>
      <vt:lpstr>Social media platforms</vt:lpstr>
      <vt:lpstr>Why use social media? HEIs</vt:lpstr>
      <vt:lpstr>Why use social media? Academic centres and staff</vt:lpstr>
      <vt:lpstr>Effective use</vt:lpstr>
      <vt:lpstr>Organising tweets</vt:lpstr>
      <vt:lpstr>Assessing Impact</vt:lpstr>
      <vt:lpstr>Twitter interactions</vt:lpstr>
      <vt:lpstr>Tweet stats</vt:lpstr>
      <vt:lpstr>Reach</vt:lpstr>
      <vt:lpstr>More</vt:lpstr>
      <vt:lpstr>Thank you for listening</vt:lpstr>
      <vt:lpstr>PASCAL on-line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social media to enhance HEI reputation &amp; regional engagement</dc:title>
  <dc:creator>John Tibbett</dc:creator>
  <cp:lastModifiedBy>af102z</cp:lastModifiedBy>
  <cp:revision>55</cp:revision>
  <dcterms:created xsi:type="dcterms:W3CDTF">2012-05-06T20:53:51Z</dcterms:created>
  <dcterms:modified xsi:type="dcterms:W3CDTF">2012-05-10T11:42:44Z</dcterms:modified>
</cp:coreProperties>
</file>