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1"/>
    <p:sldMasterId id="2147483654" r:id="rId2"/>
    <p:sldMasterId id="2147483655" r:id="rId3"/>
    <p:sldMasterId id="2147483648" r:id="rId4"/>
    <p:sldMasterId id="2147483653" r:id="rId5"/>
  </p:sldMasterIdLst>
  <p:notesMasterIdLst>
    <p:notesMasterId r:id="rId42"/>
  </p:notesMasterIdLst>
  <p:handoutMasterIdLst>
    <p:handoutMasterId r:id="rId43"/>
  </p:handoutMasterIdLst>
  <p:sldIdLst>
    <p:sldId id="266" r:id="rId6"/>
    <p:sldId id="291" r:id="rId7"/>
    <p:sldId id="321" r:id="rId8"/>
    <p:sldId id="345" r:id="rId9"/>
    <p:sldId id="327" r:id="rId10"/>
    <p:sldId id="326" r:id="rId11"/>
    <p:sldId id="328" r:id="rId12"/>
    <p:sldId id="329" r:id="rId13"/>
    <p:sldId id="330" r:id="rId14"/>
    <p:sldId id="332" r:id="rId15"/>
    <p:sldId id="334" r:id="rId16"/>
    <p:sldId id="336" r:id="rId17"/>
    <p:sldId id="337" r:id="rId18"/>
    <p:sldId id="338" r:id="rId19"/>
    <p:sldId id="339" r:id="rId20"/>
    <p:sldId id="340" r:id="rId21"/>
    <p:sldId id="341" r:id="rId22"/>
    <p:sldId id="325" r:id="rId23"/>
    <p:sldId id="322" r:id="rId24"/>
    <p:sldId id="343" r:id="rId25"/>
    <p:sldId id="344" r:id="rId26"/>
    <p:sldId id="294" r:id="rId27"/>
    <p:sldId id="348" r:id="rId28"/>
    <p:sldId id="296" r:id="rId29"/>
    <p:sldId id="300" r:id="rId30"/>
    <p:sldId id="349" r:id="rId31"/>
    <p:sldId id="310" r:id="rId32"/>
    <p:sldId id="314" r:id="rId33"/>
    <p:sldId id="309" r:id="rId34"/>
    <p:sldId id="293" r:id="rId35"/>
    <p:sldId id="347" r:id="rId36"/>
    <p:sldId id="317" r:id="rId37"/>
    <p:sldId id="316" r:id="rId38"/>
    <p:sldId id="271" r:id="rId39"/>
    <p:sldId id="307" r:id="rId40"/>
    <p:sldId id="308" r:id="rId41"/>
  </p:sldIdLst>
  <p:sldSz cx="9144000" cy="6858000" type="screen4x3"/>
  <p:notesSz cx="6794500" cy="9906000"/>
  <p:defaultTextStyle>
    <a:defPPr>
      <a:defRPr lang="en-GB"/>
    </a:defPPr>
    <a:lvl1pPr algn="l" rtl="0" eaLnBrk="0" fontAlgn="base" hangingPunct="0">
      <a:spcBef>
        <a:spcPct val="0"/>
      </a:spcBef>
      <a:spcAft>
        <a:spcPct val="0"/>
      </a:spcAft>
      <a:defRPr sz="3200" kern="1200">
        <a:solidFill>
          <a:schemeClr val="tx1"/>
        </a:solidFill>
        <a:latin typeface="TUOS Stephenson" pitchFamily="18" charset="0"/>
        <a:ea typeface="+mn-ea"/>
        <a:cs typeface="Arial" charset="0"/>
      </a:defRPr>
    </a:lvl1pPr>
    <a:lvl2pPr marL="457200" algn="l" rtl="0" eaLnBrk="0" fontAlgn="base" hangingPunct="0">
      <a:spcBef>
        <a:spcPct val="0"/>
      </a:spcBef>
      <a:spcAft>
        <a:spcPct val="0"/>
      </a:spcAft>
      <a:defRPr sz="3200" kern="1200">
        <a:solidFill>
          <a:schemeClr val="tx1"/>
        </a:solidFill>
        <a:latin typeface="TUOS Stephenson" pitchFamily="18" charset="0"/>
        <a:ea typeface="+mn-ea"/>
        <a:cs typeface="Arial" charset="0"/>
      </a:defRPr>
    </a:lvl2pPr>
    <a:lvl3pPr marL="914400" algn="l" rtl="0" eaLnBrk="0" fontAlgn="base" hangingPunct="0">
      <a:spcBef>
        <a:spcPct val="0"/>
      </a:spcBef>
      <a:spcAft>
        <a:spcPct val="0"/>
      </a:spcAft>
      <a:defRPr sz="3200" kern="1200">
        <a:solidFill>
          <a:schemeClr val="tx1"/>
        </a:solidFill>
        <a:latin typeface="TUOS Stephenson" pitchFamily="18" charset="0"/>
        <a:ea typeface="+mn-ea"/>
        <a:cs typeface="Arial" charset="0"/>
      </a:defRPr>
    </a:lvl3pPr>
    <a:lvl4pPr marL="1371600" algn="l" rtl="0" eaLnBrk="0" fontAlgn="base" hangingPunct="0">
      <a:spcBef>
        <a:spcPct val="0"/>
      </a:spcBef>
      <a:spcAft>
        <a:spcPct val="0"/>
      </a:spcAft>
      <a:defRPr sz="3200" kern="1200">
        <a:solidFill>
          <a:schemeClr val="tx1"/>
        </a:solidFill>
        <a:latin typeface="TUOS Stephenson" pitchFamily="18" charset="0"/>
        <a:ea typeface="+mn-ea"/>
        <a:cs typeface="Arial" charset="0"/>
      </a:defRPr>
    </a:lvl4pPr>
    <a:lvl5pPr marL="1828800" algn="l" rtl="0" eaLnBrk="0" fontAlgn="base" hangingPunct="0">
      <a:spcBef>
        <a:spcPct val="0"/>
      </a:spcBef>
      <a:spcAft>
        <a:spcPct val="0"/>
      </a:spcAft>
      <a:defRPr sz="3200" kern="1200">
        <a:solidFill>
          <a:schemeClr val="tx1"/>
        </a:solidFill>
        <a:latin typeface="TUOS Stephenson" pitchFamily="18" charset="0"/>
        <a:ea typeface="+mn-ea"/>
        <a:cs typeface="Arial" charset="0"/>
      </a:defRPr>
    </a:lvl5pPr>
    <a:lvl6pPr marL="2286000" algn="l" defTabSz="914400" rtl="0" eaLnBrk="1" latinLnBrk="0" hangingPunct="1">
      <a:defRPr sz="3200" kern="1200">
        <a:solidFill>
          <a:schemeClr val="tx1"/>
        </a:solidFill>
        <a:latin typeface="TUOS Stephenson" pitchFamily="18" charset="0"/>
        <a:ea typeface="+mn-ea"/>
        <a:cs typeface="Arial" charset="0"/>
      </a:defRPr>
    </a:lvl6pPr>
    <a:lvl7pPr marL="2743200" algn="l" defTabSz="914400" rtl="0" eaLnBrk="1" latinLnBrk="0" hangingPunct="1">
      <a:defRPr sz="3200" kern="1200">
        <a:solidFill>
          <a:schemeClr val="tx1"/>
        </a:solidFill>
        <a:latin typeface="TUOS Stephenson" pitchFamily="18" charset="0"/>
        <a:ea typeface="+mn-ea"/>
        <a:cs typeface="Arial" charset="0"/>
      </a:defRPr>
    </a:lvl7pPr>
    <a:lvl8pPr marL="3200400" algn="l" defTabSz="914400" rtl="0" eaLnBrk="1" latinLnBrk="0" hangingPunct="1">
      <a:defRPr sz="3200" kern="1200">
        <a:solidFill>
          <a:schemeClr val="tx1"/>
        </a:solidFill>
        <a:latin typeface="TUOS Stephenson" pitchFamily="18" charset="0"/>
        <a:ea typeface="+mn-ea"/>
        <a:cs typeface="Arial" charset="0"/>
      </a:defRPr>
    </a:lvl8pPr>
    <a:lvl9pPr marL="3657600" algn="l" defTabSz="914400" rtl="0" eaLnBrk="1" latinLnBrk="0" hangingPunct="1">
      <a:defRPr sz="3200" kern="1200">
        <a:solidFill>
          <a:schemeClr val="tx1"/>
        </a:solidFill>
        <a:latin typeface="TUOS Stephenso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A196F"/>
    <a:srgbClr val="0099CC"/>
    <a:srgbClr val="0099FF"/>
    <a:srgbClr val="33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9" autoAdjust="0"/>
    <p:restoredTop sz="94576" autoAdjust="0"/>
  </p:normalViewPr>
  <p:slideViewPr>
    <p:cSldViewPr>
      <p:cViewPr varScale="1">
        <p:scale>
          <a:sx n="70" d="100"/>
          <a:sy n="70" d="100"/>
        </p:scale>
        <p:origin x="-3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0C6445-E472-4726-9B60-5EEDF9A78120}" type="slidenum">
              <a:rPr lang="en-GB"/>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325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2009C1-3A10-4278-A2D9-8BA7F7DA7CF8}" type="slidenum">
              <a:rPr lang="en-GB"/>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OS Stephenso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UOS Stephenso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UOS Stephenso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UOS Stephenso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UOS Stephenso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92CFC32-6AF7-4BC3-91F0-6D3960B45A43}" type="slidenum">
              <a:rPr lang="en-GB"/>
              <a:pPr/>
              <a:t>1</a:t>
            </a:fld>
            <a:endParaRPr lang="en-GB"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National recognition for the scheme – OFFA paper</a:t>
            </a:r>
            <a:r>
              <a:rPr lang="en-GB" baseline="0" dirty="0" smtClean="0"/>
              <a:t> 2010 case study – slightly misquoted</a:t>
            </a:r>
            <a:endParaRPr lang="en-GB" dirty="0"/>
          </a:p>
        </p:txBody>
      </p:sp>
      <p:sp>
        <p:nvSpPr>
          <p:cNvPr id="4" name="Slide Number Placeholder 3"/>
          <p:cNvSpPr>
            <a:spLocks noGrp="1"/>
          </p:cNvSpPr>
          <p:nvPr>
            <p:ph type="sldNum" sz="quarter" idx="10"/>
          </p:nvPr>
        </p:nvSpPr>
        <p:spPr/>
        <p:txBody>
          <a:bodyPr/>
          <a:lstStyle/>
          <a:p>
            <a:fld id="{A42009C1-3A10-4278-A2D9-8BA7F7DA7CF8}" type="slidenum">
              <a:rPr lang="en-GB" smtClean="0"/>
              <a:pPr/>
              <a:t>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GB" dirty="0" smtClean="0"/>
              <a:t>Medical focus important – but very often about a gut instinct that this feels right.</a:t>
            </a:r>
          </a:p>
        </p:txBody>
      </p:sp>
      <p:sp>
        <p:nvSpPr>
          <p:cNvPr id="55300" name="Slide Number Placeholder 3"/>
          <p:cNvSpPr>
            <a:spLocks noGrp="1"/>
          </p:cNvSpPr>
          <p:nvPr>
            <p:ph type="sldNum" sz="quarter" idx="5"/>
          </p:nvPr>
        </p:nvSpPr>
        <p:spPr>
          <a:noFill/>
        </p:spPr>
        <p:txBody>
          <a:bodyPr/>
          <a:lstStyle/>
          <a:p>
            <a:fld id="{48CC5752-083A-4C76-A029-DA045E0AAA24}" type="slidenum">
              <a:rPr lang="en-GB"/>
              <a:pPr/>
              <a:t>14</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Intra School Committee</a:t>
            </a:r>
          </a:p>
        </p:txBody>
      </p:sp>
      <p:sp>
        <p:nvSpPr>
          <p:cNvPr id="4" name="Slide Number Placeholder 3"/>
          <p:cNvSpPr>
            <a:spLocks noGrp="1"/>
          </p:cNvSpPr>
          <p:nvPr>
            <p:ph type="sldNum" sz="quarter" idx="10"/>
          </p:nvPr>
        </p:nvSpPr>
        <p:spPr/>
        <p:txBody>
          <a:bodyPr/>
          <a:lstStyle/>
          <a:p>
            <a:fld id="{A42009C1-3A10-4278-A2D9-8BA7F7DA7CF8}" type="slidenum">
              <a:rPr lang="en-GB" smtClean="0"/>
              <a:pPr/>
              <a:t>17</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3A269AE-7060-4B5D-9E16-C8FEDD2178A0}" type="slidenum">
              <a:rPr lang="en-GB"/>
              <a:pPr/>
              <a:t>22</a:t>
            </a:fld>
            <a:endParaRPr lang="en-GB"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Exemplar of cultivating</a:t>
            </a:r>
            <a:r>
              <a:rPr lang="en-GB" baseline="0" dirty="0" smtClean="0"/>
              <a:t> ambition - </a:t>
            </a:r>
            <a:r>
              <a:rPr lang="en-GB" dirty="0" smtClean="0"/>
              <a:t>Mission Vision</a:t>
            </a:r>
            <a:r>
              <a:rPr lang="en-GB" baseline="0" dirty="0" smtClean="0"/>
              <a:t> and Identity Statement – 3 members of staff – can vary focus – work with medical school</a:t>
            </a:r>
            <a:endParaRPr lang="en-GB" dirty="0"/>
          </a:p>
        </p:txBody>
      </p:sp>
      <p:sp>
        <p:nvSpPr>
          <p:cNvPr id="4" name="Slide Number Placeholder 3"/>
          <p:cNvSpPr>
            <a:spLocks noGrp="1"/>
          </p:cNvSpPr>
          <p:nvPr>
            <p:ph type="sldNum" sz="quarter" idx="10"/>
          </p:nvPr>
        </p:nvSpPr>
        <p:spPr/>
        <p:txBody>
          <a:bodyPr/>
          <a:lstStyle/>
          <a:p>
            <a:fld id="{A42009C1-3A10-4278-A2D9-8BA7F7DA7CF8}" type="slidenum">
              <a:rPr lang="en-GB" smtClean="0"/>
              <a:pPr/>
              <a:t>29</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42009C1-3A10-4278-A2D9-8BA7F7DA7CF8}" type="slidenum">
              <a:rPr lang="en-GB" smtClean="0"/>
              <a:pPr/>
              <a:t>31</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345B6B1-FF05-41EC-BEF3-09316554C19C}" type="slidenum">
              <a:rPr lang="en-GB"/>
              <a:pPr/>
              <a:t>34</a:t>
            </a:fld>
            <a:endParaRPr lang="en-GB"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5DE90A6-9F95-48DD-A670-90731654F17B}" type="slidenum">
              <a:rPr lang="en-GB"/>
              <a:pPr/>
              <a:t>36</a:t>
            </a:fld>
            <a:endParaRPr lang="en-GB"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152400"/>
            <a:ext cx="2419350" cy="728663"/>
          </a:xfrm>
          <a:prstGeom prst="rect">
            <a:avLst/>
          </a:prstGeom>
          <a:noFill/>
          <a:ln w="9525">
            <a:noFill/>
            <a:miter lim="800000"/>
            <a:headEnd/>
            <a:tailEnd/>
          </a:ln>
        </p:spPr>
      </p:pic>
      <p:sp>
        <p:nvSpPr>
          <p:cNvPr id="236546" name="Rectangle 2"/>
          <p:cNvSpPr>
            <a:spLocks noGrp="1" noChangeArrowheads="1"/>
          </p:cNvSpPr>
          <p:nvPr>
            <p:ph type="ctrTitle"/>
          </p:nvPr>
        </p:nvSpPr>
        <p:spPr>
          <a:xfrm>
            <a:off x="609600" y="2209800"/>
            <a:ext cx="8229600" cy="1828800"/>
          </a:xfrm>
        </p:spPr>
        <p:txBody>
          <a:bodyPr anchor="ctr"/>
          <a:lstStyle>
            <a:lvl1pPr>
              <a:defRPr sz="5400"/>
            </a:lvl1pPr>
          </a:lstStyle>
          <a:p>
            <a:r>
              <a:rPr lang="en-GB"/>
              <a:t>Volunteering at the University</a:t>
            </a:r>
          </a:p>
        </p:txBody>
      </p:sp>
      <p:sp>
        <p:nvSpPr>
          <p:cNvPr id="236547"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GB"/>
              <a:t>Vicky Hargest, Outreach and Access Section</a:t>
            </a:r>
          </a:p>
          <a:p>
            <a:r>
              <a:rPr lang="en-GB"/>
              <a:t>John Barker, Medical School</a:t>
            </a:r>
          </a:p>
        </p:txBody>
      </p:sp>
      <p:sp>
        <p:nvSpPr>
          <p:cNvPr id="5" name="Slide Number Placeholder 4"/>
          <p:cNvSpPr>
            <a:spLocks noGrp="1" noChangeArrowheads="1"/>
          </p:cNvSpPr>
          <p:nvPr>
            <p:ph type="sldNum" sz="quarter" idx="10"/>
          </p:nvPr>
        </p:nvSpPr>
        <p:spPr bwMode="auto">
          <a:xfrm>
            <a:off x="7010400" y="152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800">
                <a:solidFill>
                  <a:srgbClr val="FFFFFF"/>
                </a:solidFill>
              </a:defRPr>
            </a:lvl1pPr>
          </a:lstStyle>
          <a:p>
            <a:fld id="{8EAB2295-E286-4DF8-A622-0A6FEEAA0DCE}" type="slidenum">
              <a:rPr lang="en-GB"/>
              <a:pPr/>
              <a:t>‹#›</a:t>
            </a:fld>
            <a:endParaRPr lang="en-GB" dirty="0"/>
          </a:p>
        </p:txBody>
      </p:sp>
      <p:sp>
        <p:nvSpPr>
          <p:cNvPr id="6" name="Rectangle 5"/>
          <p:cNvSpPr>
            <a:spLocks noGrp="1" noChangeArrowheads="1"/>
          </p:cNvSpPr>
          <p:nvPr>
            <p:ph type="dt" sz="half" idx="11"/>
          </p:nvPr>
        </p:nvSpPr>
        <p:spPr/>
        <p:txBody>
          <a:bodyPr/>
          <a:lstStyle>
            <a:lvl1pPr>
              <a:defRPr/>
            </a:lvl1pPr>
          </a:lstStyle>
          <a:p>
            <a:fld id="{CC1A0527-49B3-482F-A5E8-BD731BC977EC}" type="datetime1">
              <a:rPr lang="en-GB"/>
              <a:pPr/>
              <a:t>27/06/2011</a:t>
            </a:fld>
            <a:endParaRPr lang="en-GB" dirty="0"/>
          </a:p>
        </p:txBody>
      </p:sp>
      <p:sp>
        <p:nvSpPr>
          <p:cNvPr id="7" name="Rectangle 6"/>
          <p:cNvSpPr>
            <a:spLocks noGrp="1" noChangeArrowheads="1"/>
          </p:cNvSpPr>
          <p:nvPr>
            <p:ph type="ftr" sz="quarter" idx="12"/>
          </p:nvPr>
        </p:nvSpPr>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A19E455-1061-4A6D-995C-FE822BAD38CF}"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808B9F8-1372-4AE7-85C4-276DFDB99E85}"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9B3AF804-917F-4813-A959-0436C69005D2}"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148D2061-E8B5-4353-BC7C-81DC2BACB627}"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B397FA2-EE45-48BB-B92E-80E8F05F3783}"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9B1983C-AF19-47C5-BF41-954DC68AF12C}"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078882E2-50A2-4303-8040-F20669B05D38}" type="datetime1">
              <a:rPr lang="en-GB"/>
              <a:pPr/>
              <a:t>27/06/2011</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D82AE9E9-1B9F-435E-84C6-FA0349D32F27}" type="datetime1">
              <a:rPr lang="en-GB"/>
              <a:pPr/>
              <a:t>27/06/2011</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39B5675-F023-41A0-BAF2-C87050DCEAF3}" type="datetime1">
              <a:rPr lang="en-GB"/>
              <a:pPr/>
              <a:t>27/06/2011</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1A82989-345C-4721-AEFA-2E36140FCC2C}"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CA320488-F1D6-4D7D-8FE9-56D3A538CD23}"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CBF89EA-9DA3-4BBD-AC57-C49DC51FABB0}"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F08BDFA-B2D5-4B76-8F9D-8F0595BA2D7F}"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157663F-63FE-409D-8C3B-ADF3C54CA1F4}"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C9A647EF-16D2-4721-BD88-F0EF51724A0C}"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96BAC965-3B03-46C2-9F16-060B90B5609D}"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92AD29B-7CFA-461C-9805-6E9C56B7B3F6}"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0CA15B2A-A2DF-4189-B569-EEE195B62F11}"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0C77A7D0-F2F8-47AA-BC75-F795CC93CB96}" type="datetime1">
              <a:rPr lang="en-GB"/>
              <a:pPr/>
              <a:t>27/06/2011</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67C00BA0-A245-4A8D-A8C6-43E7B054644D}" type="datetime1">
              <a:rPr lang="en-GB"/>
              <a:pPr/>
              <a:t>27/06/2011</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81A3E07-C5CC-4F24-B2CE-E5F80C0E9C22}" type="datetime1">
              <a:rPr lang="en-GB"/>
              <a:pPr/>
              <a:t>27/06/2011</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734D468-9772-41D5-923E-2AA9F6D83BAD}"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33C702B-AF45-444E-A30A-6A20A2D7ED47}"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5DAEAD2-989D-4566-886B-9CC01B4418B5}"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6DC516B-7BD6-4E9F-9FBE-174AA4C02426}"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5C6DD28-4A27-493E-A67D-F7DD12F10D83}"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
          <p:cNvSpPr>
            <a:spLocks noGrp="1" noChangeArrowheads="1"/>
          </p:cNvSpPr>
          <p:nvPr>
            <p:ph type="dt" sz="half" idx="10"/>
          </p:nvPr>
        </p:nvSpPr>
        <p:spPr>
          <a:ln/>
        </p:spPr>
        <p:txBody>
          <a:bodyPr/>
          <a:lstStyle>
            <a:lvl1pPr>
              <a:defRPr/>
            </a:lvl1pPr>
          </a:lstStyle>
          <a:p>
            <a:fld id="{18B9986C-A5F7-43A8-A272-01C3ABA84DE4}" type="datetime1">
              <a:rPr lang="en-GB"/>
              <a:pPr/>
              <a:t>27/06/2011</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D6DDA234-07D5-44EB-89EE-88A3CF913E05}" type="datetime1">
              <a:rPr lang="en-GB"/>
              <a:pPr/>
              <a:t>27/06/2011</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B25AE680-3A6C-4528-A446-FFA42AE859A3}" type="datetime1">
              <a:rPr lang="en-GB"/>
              <a:pPr/>
              <a:t>27/06/2011</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fld id="{8270F24F-9FF2-4043-9AC3-6BDA869F8BA0}" type="datetime1">
              <a:rPr lang="en-GB"/>
              <a:pPr/>
              <a:t>27/06/2011</a:t>
            </a:fld>
            <a:endParaRPr lang="en-GB" dirty="0"/>
          </a:p>
        </p:txBody>
      </p:sp>
      <p:sp>
        <p:nvSpPr>
          <p:cNvPr id="6"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fld id="{74E303AA-334C-41E0-A0D2-BA8A99F39577}" type="datetime1">
              <a:rPr lang="en-GB"/>
              <a:pPr/>
              <a:t>27/06/2011</a:t>
            </a:fld>
            <a:endParaRPr lang="en-GB" dirty="0"/>
          </a:p>
        </p:txBody>
      </p:sp>
      <p:sp>
        <p:nvSpPr>
          <p:cNvPr id="8"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fld id="{83E359FB-62CB-4BEA-935D-E8F2B9BB5632}" type="datetime1">
              <a:rPr lang="en-GB"/>
              <a:pPr/>
              <a:t>27/06/2011</a:t>
            </a:fld>
            <a:endParaRPr lang="en-GB" dirty="0"/>
          </a:p>
        </p:txBody>
      </p:sp>
      <p:sp>
        <p:nvSpPr>
          <p:cNvPr id="4"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F5F9742A-E6B7-41D4-BCAB-906045A11F54}"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18EF46F5-CC85-4790-AF6F-520D36139F3A}" type="datetime1">
              <a:rPr lang="en-GB"/>
              <a:pPr/>
              <a:t>27/06/2011</a:t>
            </a:fld>
            <a:endParaRPr lang="en-GB" dirty="0"/>
          </a:p>
        </p:txBody>
      </p:sp>
      <p:sp>
        <p:nvSpPr>
          <p:cNvPr id="3"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A9C0428B-C6E7-4A2B-8EF9-6BC87086E8F4}" type="datetime1">
              <a:rPr lang="en-GB"/>
              <a:pPr/>
              <a:t>27/06/2011</a:t>
            </a:fld>
            <a:endParaRPr lang="en-GB" dirty="0"/>
          </a:p>
        </p:txBody>
      </p:sp>
      <p:sp>
        <p:nvSpPr>
          <p:cNvPr id="6"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AAA65965-CBD0-4262-A60F-CD8A4EB7188E}" type="datetime1">
              <a:rPr lang="en-GB"/>
              <a:pPr/>
              <a:t>27/06/2011</a:t>
            </a:fld>
            <a:endParaRPr lang="en-GB" dirty="0"/>
          </a:p>
        </p:txBody>
      </p:sp>
      <p:sp>
        <p:nvSpPr>
          <p:cNvPr id="6"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8433BE9F-6A56-44E6-A4BB-D326C19FAE1B}" type="datetime1">
              <a:rPr lang="en-GB"/>
              <a:pPr/>
              <a:t>27/06/2011</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fld id="{D6515EC8-D8C9-4EBA-B61F-7B959081B2B5}" type="datetime1">
              <a:rPr lang="en-GB"/>
              <a:pPr/>
              <a:t>27/06/2011</a:t>
            </a:fld>
            <a:endParaRPr lang="en-GB" dirty="0"/>
          </a:p>
        </p:txBody>
      </p:sp>
      <p:sp>
        <p:nvSpPr>
          <p:cNvPr id="5"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00600" y="2362200"/>
            <a:ext cx="40386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800600" y="4305300"/>
            <a:ext cx="40386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0"/>
          <p:cNvSpPr>
            <a:spLocks noGrp="1" noChangeArrowheads="1"/>
          </p:cNvSpPr>
          <p:nvPr>
            <p:ph type="dt" sz="half" idx="10"/>
          </p:nvPr>
        </p:nvSpPr>
        <p:spPr>
          <a:ln/>
        </p:spPr>
        <p:txBody>
          <a:bodyPr/>
          <a:lstStyle>
            <a:lvl1pPr>
              <a:defRPr/>
            </a:lvl1pPr>
          </a:lstStyle>
          <a:p>
            <a:fld id="{578F9D9A-609D-4DE4-B55C-DC074669E1C4}" type="datetime1">
              <a:rPr lang="en-GB"/>
              <a:pPr/>
              <a:t>27/06/2011</a:t>
            </a:fld>
            <a:endParaRPr lang="en-GB" dirty="0"/>
          </a:p>
        </p:txBody>
      </p:sp>
      <p:sp>
        <p:nvSpPr>
          <p:cNvPr id="7"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fld id="{9FF473F4-1589-4A25-8582-3694E941EADC}" type="datetime1">
              <a:rPr lang="en-GB"/>
              <a:pPr/>
              <a:t>27/06/2011</a:t>
            </a:fld>
            <a:endParaRPr lang="en-GB" dirty="0"/>
          </a:p>
        </p:txBody>
      </p:sp>
      <p:sp>
        <p:nvSpPr>
          <p:cNvPr id="6" name="Rectangle 11"/>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39FDA485-E9CE-4E88-9992-10B7D5BE166E}"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9B184DD-35A6-4904-8EDD-A1EBE54CE666}"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E8EB841-F2A7-48F5-BA45-A5AD308611FA}"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C85425B-7250-4A0F-8B3B-EC8741B1297B}" type="datetime1">
              <a:rPr lang="en-GB"/>
              <a:pPr/>
              <a:t>27/06/2011</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2FB04765-CF71-40A3-B4C0-D8F4CE97DDDB}"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7444022-F81E-483A-83AB-19F4E9AB5250}" type="datetime1">
              <a:rPr lang="en-GB"/>
              <a:pPr/>
              <a:t>27/06/2011</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A3803526-C500-446C-B98E-01AF7AB2E3CD}" type="datetime1">
              <a:rPr lang="en-GB"/>
              <a:pPr/>
              <a:t>27/06/2011</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C97FBC1-AE24-426F-AB6D-6344A501AAF8}" type="datetime1">
              <a:rPr lang="en-GB"/>
              <a:pPr/>
              <a:t>27/06/2011</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FF28D48-83C3-43E9-A3D1-365FD2A26E3B}"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5D665EE-0BE2-495E-A9D8-8FE1A7909F9D}"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F1EEBB54-E053-4268-8C24-AF7B495F1722}"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CDEC2F0-8627-4725-9346-B9D4626744CF}" type="datetime1">
              <a:rPr lang="en-GB"/>
              <a:pPr/>
              <a:t>27/06/2011</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6DF1DE75-9C12-4A43-B22B-667359F293DD}" type="datetime1">
              <a:rPr lang="en-GB"/>
              <a:pPr/>
              <a:t>27/06/2011</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1E151BE-D3B5-4DEA-AE38-FFB9AEFD7173}" type="datetime1">
              <a:rPr lang="en-GB"/>
              <a:pPr/>
              <a:t>27/06/2011</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3B9EB7D-B113-4E26-802E-6D79D2DADE80}"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AAB44FB-AC79-4812-A9F8-744B6F765AAA}" type="datetime1">
              <a:rPr lang="en-GB"/>
              <a:pPr/>
              <a:t>27/06/2011</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 The University of Sheffield / Outreach and Access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9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3716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What you can do</a:t>
            </a:r>
          </a:p>
        </p:txBody>
      </p:sp>
      <p:sp>
        <p:nvSpPr>
          <p:cNvPr id="1027" name="Rectangle 3"/>
          <p:cNvSpPr>
            <a:spLocks noGrp="1" noChangeArrowheads="1"/>
          </p:cNvSpPr>
          <p:nvPr>
            <p:ph type="body" idx="1"/>
          </p:nvPr>
        </p:nvSpPr>
        <p:spPr bwMode="auto">
          <a:xfrm>
            <a:off x="609600" y="23622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GB" smtClean="0"/>
          </a:p>
          <a:p>
            <a:pPr lvl="0"/>
            <a:r>
              <a:rPr lang="en-GB" smtClean="0"/>
              <a:t>Sheffield Volunteering</a:t>
            </a:r>
          </a:p>
          <a:p>
            <a:pPr lvl="0"/>
            <a:r>
              <a:rPr lang="en-GB" smtClean="0"/>
              <a:t>SSC – Phase 3a</a:t>
            </a:r>
          </a:p>
          <a:p>
            <a:pPr lvl="0"/>
            <a:r>
              <a:rPr lang="en-GB" smtClean="0"/>
              <a:t>Outreach in local schools</a:t>
            </a:r>
          </a:p>
        </p:txBody>
      </p:sp>
      <p:sp>
        <p:nvSpPr>
          <p:cNvPr id="235524" name="Rectangle 4"/>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TUOS Blake" pitchFamily="34" charset="0"/>
              </a:defRPr>
            </a:lvl1pPr>
          </a:lstStyle>
          <a:p>
            <a:fld id="{41954CEE-AD04-49F6-A12A-45297F8764A9}" type="datetime1">
              <a:rPr lang="en-GB"/>
              <a:pPr/>
              <a:t>27/06/2011</a:t>
            </a:fld>
            <a:endParaRPr lang="en-GB" dirty="0"/>
          </a:p>
        </p:txBody>
      </p:sp>
      <p:sp>
        <p:nvSpPr>
          <p:cNvPr id="235525" name="Rectangle 5"/>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mn-lt"/>
                <a:cs typeface="+mn-cs"/>
              </a:defRPr>
            </a:lvl1pPr>
          </a:lstStyle>
          <a:p>
            <a:pPr>
              <a:defRPr/>
            </a:pPr>
            <a:r>
              <a:rPr lang="en-GB" dirty="0"/>
              <a:t>© The University of Sheffield / Outreach and Access</a:t>
            </a:r>
          </a:p>
        </p:txBody>
      </p:sp>
      <p:pic>
        <p:nvPicPr>
          <p:cNvPr id="1030" name="Picture 6"/>
          <p:cNvPicPr>
            <a:picLocks noChangeAspect="1" noChangeArrowheads="1"/>
          </p:cNvPicPr>
          <p:nvPr/>
        </p:nvPicPr>
        <p:blipFill>
          <a:blip r:embed="rId13" cstate="print"/>
          <a:srcRect/>
          <a:stretch>
            <a:fillRect/>
          </a:stretch>
        </p:blipFill>
        <p:spPr bwMode="auto">
          <a:xfrm>
            <a:off x="0" y="152400"/>
            <a:ext cx="2419350" cy="728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105" r:id="rId1"/>
    <p:sldLayoutId id="2147485049" r:id="rId2"/>
    <p:sldLayoutId id="2147485050" r:id="rId3"/>
    <p:sldLayoutId id="2147485051" r:id="rId4"/>
    <p:sldLayoutId id="2147485052" r:id="rId5"/>
    <p:sldLayoutId id="2147485053" r:id="rId6"/>
    <p:sldLayoutId id="2147485054" r:id="rId7"/>
    <p:sldLayoutId id="2147485055" r:id="rId8"/>
    <p:sldLayoutId id="2147485056" r:id="rId9"/>
    <p:sldLayoutId id="2147485057" r:id="rId10"/>
    <p:sldLayoutId id="2147485058" r:id="rId11"/>
  </p:sldLayoutIdLst>
  <p:hf sldNum="0" hdr="0"/>
  <p:txStyles>
    <p:titleStyle>
      <a:lvl1pPr algn="l" rtl="0" eaLnBrk="0" fontAlgn="base" hangingPunct="0">
        <a:lnSpc>
          <a:spcPct val="83000"/>
        </a:lnSpc>
        <a:spcBef>
          <a:spcPct val="0"/>
        </a:spcBef>
        <a:spcAft>
          <a:spcPct val="0"/>
        </a:spcAft>
        <a:defRPr sz="4400">
          <a:solidFill>
            <a:schemeClr val="tx1"/>
          </a:solidFill>
          <a:latin typeface="+mj-lt"/>
          <a:ea typeface="+mj-ea"/>
          <a:cs typeface="+mj-cs"/>
        </a:defRPr>
      </a:lvl1pPr>
      <a:lvl2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2pPr>
      <a:lvl3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3pPr>
      <a:lvl4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4pPr>
      <a:lvl5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5pPr>
      <a:lvl6pPr marL="457200" algn="l" rtl="0" fontAlgn="base">
        <a:lnSpc>
          <a:spcPct val="83000"/>
        </a:lnSpc>
        <a:spcBef>
          <a:spcPct val="0"/>
        </a:spcBef>
        <a:spcAft>
          <a:spcPct val="0"/>
        </a:spcAft>
        <a:defRPr sz="4400">
          <a:solidFill>
            <a:schemeClr val="tx1"/>
          </a:solidFill>
          <a:latin typeface="TUOS Stephenson" pitchFamily="18" charset="0"/>
          <a:cs typeface="Arial" charset="0"/>
        </a:defRPr>
      </a:lvl6pPr>
      <a:lvl7pPr marL="914400" algn="l" rtl="0" fontAlgn="base">
        <a:lnSpc>
          <a:spcPct val="83000"/>
        </a:lnSpc>
        <a:spcBef>
          <a:spcPct val="0"/>
        </a:spcBef>
        <a:spcAft>
          <a:spcPct val="0"/>
        </a:spcAft>
        <a:defRPr sz="4400">
          <a:solidFill>
            <a:schemeClr val="tx1"/>
          </a:solidFill>
          <a:latin typeface="TUOS Stephenson" pitchFamily="18" charset="0"/>
          <a:cs typeface="Arial" charset="0"/>
        </a:defRPr>
      </a:lvl7pPr>
      <a:lvl8pPr marL="1371600" algn="l" rtl="0" fontAlgn="base">
        <a:lnSpc>
          <a:spcPct val="83000"/>
        </a:lnSpc>
        <a:spcBef>
          <a:spcPct val="0"/>
        </a:spcBef>
        <a:spcAft>
          <a:spcPct val="0"/>
        </a:spcAft>
        <a:defRPr sz="4400">
          <a:solidFill>
            <a:schemeClr val="tx1"/>
          </a:solidFill>
          <a:latin typeface="TUOS Stephenson" pitchFamily="18" charset="0"/>
          <a:cs typeface="Arial" charset="0"/>
        </a:defRPr>
      </a:lvl8pPr>
      <a:lvl9pPr marL="1828800" algn="l" rtl="0" fontAlgn="base">
        <a:lnSpc>
          <a:spcPct val="83000"/>
        </a:lnSpc>
        <a:spcBef>
          <a:spcPct val="0"/>
        </a:spcBef>
        <a:spcAft>
          <a:spcPct val="0"/>
        </a:spcAft>
        <a:defRPr sz="4400">
          <a:solidFill>
            <a:schemeClr val="tx1"/>
          </a:solidFill>
          <a:latin typeface="TUOS Stephenson" pitchFamily="18" charset="0"/>
          <a:cs typeface="Arial" charset="0"/>
        </a:defRPr>
      </a:lvl9pPr>
    </p:titleStyle>
    <p:bodyStyle>
      <a:lvl1pPr marL="342900" indent="-342900" algn="l" rtl="0" eaLnBrk="0" fontAlgn="base" hangingPunct="0">
        <a:spcBef>
          <a:spcPct val="3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30000"/>
        </a:spcBef>
        <a:spcAft>
          <a:spcPct val="0"/>
        </a:spcAft>
        <a:buFont typeface="TUOS Stephenson" pitchFamily="18" charset="0"/>
        <a:buChar char="•"/>
        <a:defRPr sz="2800">
          <a:solidFill>
            <a:schemeClr val="bg2"/>
          </a:solidFill>
          <a:latin typeface="+mn-lt"/>
          <a:cs typeface="+mn-cs"/>
        </a:defRPr>
      </a:lvl2pPr>
      <a:lvl3pPr marL="1143000" indent="-228600" algn="l" rtl="0" eaLnBrk="0" fontAlgn="base" hangingPunct="0">
        <a:spcBef>
          <a:spcPct val="20000"/>
        </a:spcBef>
        <a:spcAft>
          <a:spcPct val="0"/>
        </a:spcAft>
        <a:defRPr sz="2400">
          <a:solidFill>
            <a:schemeClr val="bg2"/>
          </a:solidFill>
          <a:latin typeface="+mn-lt"/>
          <a:cs typeface="+mn-cs"/>
        </a:defRPr>
      </a:lvl3pPr>
      <a:lvl4pPr marL="1600200" indent="-228600" algn="l" rtl="0" eaLnBrk="0" fontAlgn="base" hangingPunct="0">
        <a:lnSpc>
          <a:spcPct val="120000"/>
        </a:lnSpc>
        <a:spcBef>
          <a:spcPct val="20000"/>
        </a:spcBef>
        <a:spcAft>
          <a:spcPct val="0"/>
        </a:spcAft>
        <a:buFont typeface="TUOS Stephenson" pitchFamily="18" charset="0"/>
        <a:defRPr sz="1400">
          <a:solidFill>
            <a:schemeClr val="bg2"/>
          </a:solidFill>
          <a:latin typeface="+mn-lt"/>
          <a:cs typeface="+mn-cs"/>
        </a:defRPr>
      </a:lvl4pPr>
      <a:lvl5pPr marL="2057400" indent="-228600" algn="l" rtl="0" eaLnBrk="0" fontAlgn="base" hangingPunct="0">
        <a:lnSpc>
          <a:spcPct val="140000"/>
        </a:lnSpc>
        <a:spcBef>
          <a:spcPct val="20000"/>
        </a:spcBef>
        <a:spcAft>
          <a:spcPct val="0"/>
        </a:spcAft>
        <a:buFont typeface="TUOS Stephenson" pitchFamily="18" charset="0"/>
        <a:buChar char="•"/>
        <a:defRPr sz="900">
          <a:solidFill>
            <a:schemeClr val="bg2"/>
          </a:solidFill>
          <a:latin typeface="+mn-lt"/>
          <a:cs typeface="+mn-cs"/>
        </a:defRPr>
      </a:lvl5pPr>
      <a:lvl6pPr marL="25146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6pPr>
      <a:lvl7pPr marL="29718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7pPr>
      <a:lvl8pPr marL="34290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8pPr>
      <a:lvl9pPr marL="38862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99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3716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What you can do</a:t>
            </a:r>
          </a:p>
        </p:txBody>
      </p:sp>
      <p:sp>
        <p:nvSpPr>
          <p:cNvPr id="2051" name="Rectangle 3"/>
          <p:cNvSpPr>
            <a:spLocks noGrp="1" noChangeArrowheads="1"/>
          </p:cNvSpPr>
          <p:nvPr>
            <p:ph type="body" idx="1"/>
          </p:nvPr>
        </p:nvSpPr>
        <p:spPr bwMode="auto">
          <a:xfrm>
            <a:off x="609600" y="23622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GB" smtClean="0"/>
          </a:p>
          <a:p>
            <a:pPr lvl="0"/>
            <a:r>
              <a:rPr lang="en-GB" smtClean="0"/>
              <a:t>Sheffield Volunteering</a:t>
            </a:r>
          </a:p>
          <a:p>
            <a:pPr lvl="0"/>
            <a:r>
              <a:rPr lang="en-GB" smtClean="0"/>
              <a:t>SSC – Phase 3a</a:t>
            </a:r>
          </a:p>
          <a:p>
            <a:pPr lvl="0"/>
            <a:r>
              <a:rPr lang="en-GB" smtClean="0"/>
              <a:t>Outreach in local schools</a:t>
            </a:r>
          </a:p>
        </p:txBody>
      </p:sp>
      <p:sp>
        <p:nvSpPr>
          <p:cNvPr id="171012" name="Rectangle 4"/>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TUOS Blake" pitchFamily="34" charset="0"/>
              </a:defRPr>
            </a:lvl1pPr>
          </a:lstStyle>
          <a:p>
            <a:fld id="{5A57FD61-4DFA-40D3-9CBD-A245212C0EF1}" type="datetime1">
              <a:rPr lang="en-GB"/>
              <a:pPr/>
              <a:t>27/06/2011</a:t>
            </a:fld>
            <a:endParaRPr lang="en-GB" dirty="0"/>
          </a:p>
        </p:txBody>
      </p:sp>
      <p:sp>
        <p:nvSpPr>
          <p:cNvPr id="171013" name="Rectangle 5"/>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mn-lt"/>
                <a:cs typeface="+mn-cs"/>
              </a:defRPr>
            </a:lvl1pPr>
          </a:lstStyle>
          <a:p>
            <a:pPr>
              <a:defRPr/>
            </a:pPr>
            <a:r>
              <a:rPr lang="en-GB" dirty="0"/>
              <a:t>© The University of Sheffield / Outreach and Access</a:t>
            </a:r>
          </a:p>
        </p:txBody>
      </p:sp>
      <p:pic>
        <p:nvPicPr>
          <p:cNvPr id="2054" name="Picture 6"/>
          <p:cNvPicPr>
            <a:picLocks noChangeAspect="1" noChangeArrowheads="1"/>
          </p:cNvPicPr>
          <p:nvPr/>
        </p:nvPicPr>
        <p:blipFill>
          <a:blip r:embed="rId13" cstate="print"/>
          <a:srcRect/>
          <a:stretch>
            <a:fillRect/>
          </a:stretch>
        </p:blipFill>
        <p:spPr bwMode="auto">
          <a:xfrm>
            <a:off x="0" y="152400"/>
            <a:ext cx="2419350" cy="728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59" r:id="rId1"/>
    <p:sldLayoutId id="2147485060" r:id="rId2"/>
    <p:sldLayoutId id="2147485061" r:id="rId3"/>
    <p:sldLayoutId id="2147485062" r:id="rId4"/>
    <p:sldLayoutId id="2147485063" r:id="rId5"/>
    <p:sldLayoutId id="2147485064" r:id="rId6"/>
    <p:sldLayoutId id="2147485065" r:id="rId7"/>
    <p:sldLayoutId id="2147485066" r:id="rId8"/>
    <p:sldLayoutId id="2147485067" r:id="rId9"/>
    <p:sldLayoutId id="2147485068" r:id="rId10"/>
    <p:sldLayoutId id="2147485069" r:id="rId11"/>
  </p:sldLayoutIdLst>
  <p:hf sldNum="0" hdr="0"/>
  <p:txStyles>
    <p:titleStyle>
      <a:lvl1pPr algn="l" rtl="0" eaLnBrk="0" fontAlgn="base" hangingPunct="0">
        <a:lnSpc>
          <a:spcPct val="83000"/>
        </a:lnSpc>
        <a:spcBef>
          <a:spcPct val="0"/>
        </a:spcBef>
        <a:spcAft>
          <a:spcPct val="0"/>
        </a:spcAft>
        <a:defRPr sz="4400">
          <a:solidFill>
            <a:schemeClr val="tx1"/>
          </a:solidFill>
          <a:latin typeface="+mj-lt"/>
          <a:ea typeface="+mj-ea"/>
          <a:cs typeface="+mj-cs"/>
        </a:defRPr>
      </a:lvl1pPr>
      <a:lvl2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2pPr>
      <a:lvl3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3pPr>
      <a:lvl4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4pPr>
      <a:lvl5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5pPr>
      <a:lvl6pPr marL="457200" algn="l" rtl="0" fontAlgn="base">
        <a:lnSpc>
          <a:spcPct val="83000"/>
        </a:lnSpc>
        <a:spcBef>
          <a:spcPct val="0"/>
        </a:spcBef>
        <a:spcAft>
          <a:spcPct val="0"/>
        </a:spcAft>
        <a:defRPr sz="4400">
          <a:solidFill>
            <a:schemeClr val="tx1"/>
          </a:solidFill>
          <a:latin typeface="TUOS Stephenson" pitchFamily="18" charset="0"/>
          <a:cs typeface="Arial" charset="0"/>
        </a:defRPr>
      </a:lvl6pPr>
      <a:lvl7pPr marL="914400" algn="l" rtl="0" fontAlgn="base">
        <a:lnSpc>
          <a:spcPct val="83000"/>
        </a:lnSpc>
        <a:spcBef>
          <a:spcPct val="0"/>
        </a:spcBef>
        <a:spcAft>
          <a:spcPct val="0"/>
        </a:spcAft>
        <a:defRPr sz="4400">
          <a:solidFill>
            <a:schemeClr val="tx1"/>
          </a:solidFill>
          <a:latin typeface="TUOS Stephenson" pitchFamily="18" charset="0"/>
          <a:cs typeface="Arial" charset="0"/>
        </a:defRPr>
      </a:lvl7pPr>
      <a:lvl8pPr marL="1371600" algn="l" rtl="0" fontAlgn="base">
        <a:lnSpc>
          <a:spcPct val="83000"/>
        </a:lnSpc>
        <a:spcBef>
          <a:spcPct val="0"/>
        </a:spcBef>
        <a:spcAft>
          <a:spcPct val="0"/>
        </a:spcAft>
        <a:defRPr sz="4400">
          <a:solidFill>
            <a:schemeClr val="tx1"/>
          </a:solidFill>
          <a:latin typeface="TUOS Stephenson" pitchFamily="18" charset="0"/>
          <a:cs typeface="Arial" charset="0"/>
        </a:defRPr>
      </a:lvl8pPr>
      <a:lvl9pPr marL="1828800" algn="l" rtl="0" fontAlgn="base">
        <a:lnSpc>
          <a:spcPct val="83000"/>
        </a:lnSpc>
        <a:spcBef>
          <a:spcPct val="0"/>
        </a:spcBef>
        <a:spcAft>
          <a:spcPct val="0"/>
        </a:spcAft>
        <a:defRPr sz="4400">
          <a:solidFill>
            <a:schemeClr val="tx1"/>
          </a:solidFill>
          <a:latin typeface="TUOS Stephenson" pitchFamily="18" charset="0"/>
          <a:cs typeface="Arial" charset="0"/>
        </a:defRPr>
      </a:lvl9pPr>
    </p:titleStyle>
    <p:bodyStyle>
      <a:lvl1pPr marL="342900" indent="-342900" algn="l" rtl="0" eaLnBrk="0" fontAlgn="base" hangingPunct="0">
        <a:spcBef>
          <a:spcPct val="3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30000"/>
        </a:spcBef>
        <a:spcAft>
          <a:spcPct val="0"/>
        </a:spcAft>
        <a:buFont typeface="TUOS Stephenson" pitchFamily="18" charset="0"/>
        <a:buChar char="•"/>
        <a:defRPr sz="2800">
          <a:solidFill>
            <a:schemeClr val="bg2"/>
          </a:solidFill>
          <a:latin typeface="+mn-lt"/>
          <a:cs typeface="+mn-cs"/>
        </a:defRPr>
      </a:lvl2pPr>
      <a:lvl3pPr marL="1143000" indent="-228600" algn="l" rtl="0" eaLnBrk="0" fontAlgn="base" hangingPunct="0">
        <a:spcBef>
          <a:spcPct val="20000"/>
        </a:spcBef>
        <a:spcAft>
          <a:spcPct val="0"/>
        </a:spcAft>
        <a:defRPr sz="2400">
          <a:solidFill>
            <a:schemeClr val="bg2"/>
          </a:solidFill>
          <a:latin typeface="+mn-lt"/>
          <a:cs typeface="+mn-cs"/>
        </a:defRPr>
      </a:lvl3pPr>
      <a:lvl4pPr marL="1600200" indent="-228600" algn="l" rtl="0" eaLnBrk="0" fontAlgn="base" hangingPunct="0">
        <a:lnSpc>
          <a:spcPct val="120000"/>
        </a:lnSpc>
        <a:spcBef>
          <a:spcPct val="20000"/>
        </a:spcBef>
        <a:spcAft>
          <a:spcPct val="0"/>
        </a:spcAft>
        <a:buFont typeface="TUOS Stephenson" pitchFamily="18" charset="0"/>
        <a:defRPr sz="1400">
          <a:solidFill>
            <a:schemeClr val="bg2"/>
          </a:solidFill>
          <a:latin typeface="+mn-lt"/>
          <a:cs typeface="+mn-cs"/>
        </a:defRPr>
      </a:lvl4pPr>
      <a:lvl5pPr marL="2057400" indent="-228600" algn="l" rtl="0" eaLnBrk="0" fontAlgn="base" hangingPunct="0">
        <a:lnSpc>
          <a:spcPct val="140000"/>
        </a:lnSpc>
        <a:spcBef>
          <a:spcPct val="20000"/>
        </a:spcBef>
        <a:spcAft>
          <a:spcPct val="0"/>
        </a:spcAft>
        <a:buFont typeface="TUOS Stephenson" pitchFamily="18" charset="0"/>
        <a:buChar char="•"/>
        <a:defRPr sz="900">
          <a:solidFill>
            <a:schemeClr val="bg2"/>
          </a:solidFill>
          <a:latin typeface="+mn-lt"/>
          <a:cs typeface="+mn-cs"/>
        </a:defRPr>
      </a:lvl5pPr>
      <a:lvl6pPr marL="25146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6pPr>
      <a:lvl7pPr marL="29718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7pPr>
      <a:lvl8pPr marL="34290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8pPr>
      <a:lvl9pPr marL="38862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99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3716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What you can do</a:t>
            </a:r>
          </a:p>
        </p:txBody>
      </p:sp>
      <p:sp>
        <p:nvSpPr>
          <p:cNvPr id="3075" name="Rectangle 3"/>
          <p:cNvSpPr>
            <a:spLocks noGrp="1" noChangeArrowheads="1"/>
          </p:cNvSpPr>
          <p:nvPr>
            <p:ph type="body" idx="1"/>
          </p:nvPr>
        </p:nvSpPr>
        <p:spPr bwMode="auto">
          <a:xfrm>
            <a:off x="609600" y="23622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GB" smtClean="0"/>
          </a:p>
          <a:p>
            <a:pPr lvl="0"/>
            <a:r>
              <a:rPr lang="en-GB" smtClean="0"/>
              <a:t>Sheffield Volunteering</a:t>
            </a:r>
          </a:p>
          <a:p>
            <a:pPr lvl="0"/>
            <a:r>
              <a:rPr lang="en-GB" smtClean="0"/>
              <a:t>SSC – Phase 3a</a:t>
            </a:r>
          </a:p>
          <a:p>
            <a:pPr lvl="0"/>
            <a:r>
              <a:rPr lang="en-GB" smtClean="0"/>
              <a:t>Outreach in local schools</a:t>
            </a:r>
          </a:p>
        </p:txBody>
      </p:sp>
      <p:sp>
        <p:nvSpPr>
          <p:cNvPr id="174084" name="Rectangle 4"/>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TUOS Blake" pitchFamily="34" charset="0"/>
              </a:defRPr>
            </a:lvl1pPr>
          </a:lstStyle>
          <a:p>
            <a:fld id="{FBC7AEB2-6FCB-47FB-9A3C-DC97F09BEF0C}" type="datetime1">
              <a:rPr lang="en-GB"/>
              <a:pPr/>
              <a:t>27/06/2011</a:t>
            </a:fld>
            <a:endParaRPr lang="en-GB" dirty="0"/>
          </a:p>
        </p:txBody>
      </p:sp>
      <p:sp>
        <p:nvSpPr>
          <p:cNvPr id="174085" name="Rectangle 5"/>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mn-lt"/>
                <a:cs typeface="+mn-cs"/>
              </a:defRPr>
            </a:lvl1pPr>
          </a:lstStyle>
          <a:p>
            <a:pPr>
              <a:defRPr/>
            </a:pPr>
            <a:r>
              <a:rPr lang="en-GB" dirty="0"/>
              <a:t>© The University of Sheffield / Outreach and Access</a:t>
            </a:r>
          </a:p>
        </p:txBody>
      </p:sp>
      <p:pic>
        <p:nvPicPr>
          <p:cNvPr id="3078" name="Picture 6"/>
          <p:cNvPicPr>
            <a:picLocks noChangeAspect="1" noChangeArrowheads="1"/>
          </p:cNvPicPr>
          <p:nvPr/>
        </p:nvPicPr>
        <p:blipFill>
          <a:blip r:embed="rId13" cstate="print"/>
          <a:srcRect/>
          <a:stretch>
            <a:fillRect/>
          </a:stretch>
        </p:blipFill>
        <p:spPr bwMode="auto">
          <a:xfrm>
            <a:off x="0" y="152400"/>
            <a:ext cx="2419350" cy="728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70" r:id="rId1"/>
    <p:sldLayoutId id="2147485071" r:id="rId2"/>
    <p:sldLayoutId id="2147485072" r:id="rId3"/>
    <p:sldLayoutId id="2147485073" r:id="rId4"/>
    <p:sldLayoutId id="2147485074" r:id="rId5"/>
    <p:sldLayoutId id="2147485075" r:id="rId6"/>
    <p:sldLayoutId id="2147485076" r:id="rId7"/>
    <p:sldLayoutId id="2147485077" r:id="rId8"/>
    <p:sldLayoutId id="2147485078" r:id="rId9"/>
    <p:sldLayoutId id="2147485079" r:id="rId10"/>
    <p:sldLayoutId id="2147485080" r:id="rId11"/>
  </p:sldLayoutIdLst>
  <p:hf sldNum="0" hdr="0"/>
  <p:txStyles>
    <p:titleStyle>
      <a:lvl1pPr algn="l" rtl="0" eaLnBrk="0" fontAlgn="base" hangingPunct="0">
        <a:lnSpc>
          <a:spcPct val="83000"/>
        </a:lnSpc>
        <a:spcBef>
          <a:spcPct val="0"/>
        </a:spcBef>
        <a:spcAft>
          <a:spcPct val="0"/>
        </a:spcAft>
        <a:defRPr sz="4400">
          <a:solidFill>
            <a:schemeClr val="tx1"/>
          </a:solidFill>
          <a:latin typeface="+mj-lt"/>
          <a:ea typeface="+mj-ea"/>
          <a:cs typeface="+mj-cs"/>
        </a:defRPr>
      </a:lvl1pPr>
      <a:lvl2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2pPr>
      <a:lvl3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3pPr>
      <a:lvl4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4pPr>
      <a:lvl5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5pPr>
      <a:lvl6pPr marL="457200" algn="l" rtl="0" fontAlgn="base">
        <a:lnSpc>
          <a:spcPct val="83000"/>
        </a:lnSpc>
        <a:spcBef>
          <a:spcPct val="0"/>
        </a:spcBef>
        <a:spcAft>
          <a:spcPct val="0"/>
        </a:spcAft>
        <a:defRPr sz="4400">
          <a:solidFill>
            <a:schemeClr val="tx1"/>
          </a:solidFill>
          <a:latin typeface="TUOS Stephenson" pitchFamily="18" charset="0"/>
          <a:cs typeface="Arial" charset="0"/>
        </a:defRPr>
      </a:lvl6pPr>
      <a:lvl7pPr marL="914400" algn="l" rtl="0" fontAlgn="base">
        <a:lnSpc>
          <a:spcPct val="83000"/>
        </a:lnSpc>
        <a:spcBef>
          <a:spcPct val="0"/>
        </a:spcBef>
        <a:spcAft>
          <a:spcPct val="0"/>
        </a:spcAft>
        <a:defRPr sz="4400">
          <a:solidFill>
            <a:schemeClr val="tx1"/>
          </a:solidFill>
          <a:latin typeface="TUOS Stephenson" pitchFamily="18" charset="0"/>
          <a:cs typeface="Arial" charset="0"/>
        </a:defRPr>
      </a:lvl7pPr>
      <a:lvl8pPr marL="1371600" algn="l" rtl="0" fontAlgn="base">
        <a:lnSpc>
          <a:spcPct val="83000"/>
        </a:lnSpc>
        <a:spcBef>
          <a:spcPct val="0"/>
        </a:spcBef>
        <a:spcAft>
          <a:spcPct val="0"/>
        </a:spcAft>
        <a:defRPr sz="4400">
          <a:solidFill>
            <a:schemeClr val="tx1"/>
          </a:solidFill>
          <a:latin typeface="TUOS Stephenson" pitchFamily="18" charset="0"/>
          <a:cs typeface="Arial" charset="0"/>
        </a:defRPr>
      </a:lvl8pPr>
      <a:lvl9pPr marL="1828800" algn="l" rtl="0" fontAlgn="base">
        <a:lnSpc>
          <a:spcPct val="83000"/>
        </a:lnSpc>
        <a:spcBef>
          <a:spcPct val="0"/>
        </a:spcBef>
        <a:spcAft>
          <a:spcPct val="0"/>
        </a:spcAft>
        <a:defRPr sz="4400">
          <a:solidFill>
            <a:schemeClr val="tx1"/>
          </a:solidFill>
          <a:latin typeface="TUOS Stephenson" pitchFamily="18" charset="0"/>
          <a:cs typeface="Arial" charset="0"/>
        </a:defRPr>
      </a:lvl9pPr>
    </p:titleStyle>
    <p:bodyStyle>
      <a:lvl1pPr marL="342900" indent="-342900" algn="l" rtl="0" eaLnBrk="0" fontAlgn="base" hangingPunct="0">
        <a:spcBef>
          <a:spcPct val="3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30000"/>
        </a:spcBef>
        <a:spcAft>
          <a:spcPct val="0"/>
        </a:spcAft>
        <a:buFont typeface="TUOS Stephenson" pitchFamily="18" charset="0"/>
        <a:buChar char="•"/>
        <a:defRPr sz="2800">
          <a:solidFill>
            <a:schemeClr val="bg2"/>
          </a:solidFill>
          <a:latin typeface="+mn-lt"/>
          <a:cs typeface="+mn-cs"/>
        </a:defRPr>
      </a:lvl2pPr>
      <a:lvl3pPr marL="1143000" indent="-228600" algn="l" rtl="0" eaLnBrk="0" fontAlgn="base" hangingPunct="0">
        <a:spcBef>
          <a:spcPct val="20000"/>
        </a:spcBef>
        <a:spcAft>
          <a:spcPct val="0"/>
        </a:spcAft>
        <a:defRPr sz="2400">
          <a:solidFill>
            <a:schemeClr val="bg2"/>
          </a:solidFill>
          <a:latin typeface="+mn-lt"/>
          <a:cs typeface="+mn-cs"/>
        </a:defRPr>
      </a:lvl3pPr>
      <a:lvl4pPr marL="1600200" indent="-228600" algn="l" rtl="0" eaLnBrk="0" fontAlgn="base" hangingPunct="0">
        <a:lnSpc>
          <a:spcPct val="120000"/>
        </a:lnSpc>
        <a:spcBef>
          <a:spcPct val="20000"/>
        </a:spcBef>
        <a:spcAft>
          <a:spcPct val="0"/>
        </a:spcAft>
        <a:buFont typeface="TUOS Stephenson" pitchFamily="18" charset="0"/>
        <a:defRPr sz="1400">
          <a:solidFill>
            <a:schemeClr val="bg2"/>
          </a:solidFill>
          <a:latin typeface="+mn-lt"/>
          <a:cs typeface="+mn-cs"/>
        </a:defRPr>
      </a:lvl4pPr>
      <a:lvl5pPr marL="2057400" indent="-228600" algn="l" rtl="0" eaLnBrk="0" fontAlgn="base" hangingPunct="0">
        <a:lnSpc>
          <a:spcPct val="140000"/>
        </a:lnSpc>
        <a:spcBef>
          <a:spcPct val="20000"/>
        </a:spcBef>
        <a:spcAft>
          <a:spcPct val="0"/>
        </a:spcAft>
        <a:buFont typeface="TUOS Stephenson" pitchFamily="18" charset="0"/>
        <a:buChar char="•"/>
        <a:defRPr sz="900">
          <a:solidFill>
            <a:schemeClr val="bg2"/>
          </a:solidFill>
          <a:latin typeface="+mn-lt"/>
          <a:cs typeface="+mn-cs"/>
        </a:defRPr>
      </a:lvl5pPr>
      <a:lvl6pPr marL="25146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6pPr>
      <a:lvl7pPr marL="29718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7pPr>
      <a:lvl8pPr marL="34290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8pPr>
      <a:lvl9pPr marL="38862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3716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What you can do</a:t>
            </a:r>
          </a:p>
        </p:txBody>
      </p:sp>
      <p:sp>
        <p:nvSpPr>
          <p:cNvPr id="4099" name="Rectangle 3"/>
          <p:cNvSpPr>
            <a:spLocks noGrp="1" noChangeArrowheads="1"/>
          </p:cNvSpPr>
          <p:nvPr>
            <p:ph type="body" idx="1"/>
          </p:nvPr>
        </p:nvSpPr>
        <p:spPr bwMode="auto">
          <a:xfrm>
            <a:off x="609600" y="23622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GB" smtClean="0"/>
          </a:p>
          <a:p>
            <a:pPr lvl="0"/>
            <a:r>
              <a:rPr lang="en-GB" smtClean="0"/>
              <a:t>Sheffield Volunteering</a:t>
            </a:r>
          </a:p>
          <a:p>
            <a:pPr lvl="0"/>
            <a:r>
              <a:rPr lang="en-GB" smtClean="0"/>
              <a:t>SSC – Phase 3a</a:t>
            </a:r>
          </a:p>
          <a:p>
            <a:pPr lvl="0"/>
            <a:r>
              <a:rPr lang="en-GB" smtClean="0"/>
              <a:t>Outreach in local schools</a:t>
            </a:r>
          </a:p>
        </p:txBody>
      </p:sp>
      <p:sp>
        <p:nvSpPr>
          <p:cNvPr id="1034" name="Rectangle 10"/>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TUOS Blake" pitchFamily="34" charset="0"/>
              </a:defRPr>
            </a:lvl1pPr>
          </a:lstStyle>
          <a:p>
            <a:fld id="{6A5DE722-6659-4444-9308-EFBFF8BEF8FF}" type="datetime1">
              <a:rPr lang="en-GB"/>
              <a:pPr/>
              <a:t>27/06/2011</a:t>
            </a:fld>
            <a:endParaRPr lang="en-GB" dirty="0"/>
          </a:p>
        </p:txBody>
      </p:sp>
      <p:sp>
        <p:nvSpPr>
          <p:cNvPr id="1035" name="Rectangle 11"/>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mn-lt"/>
                <a:cs typeface="+mn-cs"/>
              </a:defRPr>
            </a:lvl1pPr>
          </a:lstStyle>
          <a:p>
            <a:pPr>
              <a:defRPr/>
            </a:pPr>
            <a:r>
              <a:rPr lang="en-GB" dirty="0"/>
              <a:t>© The University of Sheffield / Outreach and Access</a:t>
            </a:r>
          </a:p>
        </p:txBody>
      </p:sp>
      <p:pic>
        <p:nvPicPr>
          <p:cNvPr id="4102" name="Picture 31"/>
          <p:cNvPicPr>
            <a:picLocks noChangeAspect="1" noChangeArrowheads="1"/>
          </p:cNvPicPr>
          <p:nvPr/>
        </p:nvPicPr>
        <p:blipFill>
          <a:blip r:embed="rId15" cstate="print"/>
          <a:srcRect/>
          <a:stretch>
            <a:fillRect/>
          </a:stretch>
        </p:blipFill>
        <p:spPr bwMode="auto">
          <a:xfrm>
            <a:off x="0" y="152400"/>
            <a:ext cx="2419350" cy="728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81" r:id="rId1"/>
    <p:sldLayoutId id="2147485082" r:id="rId2"/>
    <p:sldLayoutId id="2147485083" r:id="rId3"/>
    <p:sldLayoutId id="2147485084" r:id="rId4"/>
    <p:sldLayoutId id="2147485085" r:id="rId5"/>
    <p:sldLayoutId id="2147485086" r:id="rId6"/>
    <p:sldLayoutId id="2147485087" r:id="rId7"/>
    <p:sldLayoutId id="2147485088" r:id="rId8"/>
    <p:sldLayoutId id="2147485089" r:id="rId9"/>
    <p:sldLayoutId id="2147485090" r:id="rId10"/>
    <p:sldLayoutId id="2147485091" r:id="rId11"/>
    <p:sldLayoutId id="2147485092" r:id="rId12"/>
    <p:sldLayoutId id="2147485093" r:id="rId13"/>
  </p:sldLayoutIdLst>
  <p:hf sldNum="0" hdr="0"/>
  <p:txStyles>
    <p:titleStyle>
      <a:lvl1pPr algn="l" rtl="0" eaLnBrk="0" fontAlgn="base" hangingPunct="0">
        <a:lnSpc>
          <a:spcPct val="83000"/>
        </a:lnSpc>
        <a:spcBef>
          <a:spcPct val="0"/>
        </a:spcBef>
        <a:spcAft>
          <a:spcPct val="0"/>
        </a:spcAft>
        <a:defRPr sz="4400">
          <a:solidFill>
            <a:schemeClr val="tx1"/>
          </a:solidFill>
          <a:latin typeface="+mj-lt"/>
          <a:ea typeface="+mj-ea"/>
          <a:cs typeface="+mj-cs"/>
        </a:defRPr>
      </a:lvl1pPr>
      <a:lvl2pPr algn="l" rtl="0" eaLnBrk="0" fontAlgn="base" hangingPunct="0">
        <a:lnSpc>
          <a:spcPct val="83000"/>
        </a:lnSpc>
        <a:spcBef>
          <a:spcPct val="0"/>
        </a:spcBef>
        <a:spcAft>
          <a:spcPct val="0"/>
        </a:spcAft>
        <a:defRPr sz="4400">
          <a:solidFill>
            <a:schemeClr val="tx1"/>
          </a:solidFill>
          <a:latin typeface="TUOS Stephenson" pitchFamily="18" charset="0"/>
        </a:defRPr>
      </a:lvl2pPr>
      <a:lvl3pPr algn="l" rtl="0" eaLnBrk="0" fontAlgn="base" hangingPunct="0">
        <a:lnSpc>
          <a:spcPct val="83000"/>
        </a:lnSpc>
        <a:spcBef>
          <a:spcPct val="0"/>
        </a:spcBef>
        <a:spcAft>
          <a:spcPct val="0"/>
        </a:spcAft>
        <a:defRPr sz="4400">
          <a:solidFill>
            <a:schemeClr val="tx1"/>
          </a:solidFill>
          <a:latin typeface="TUOS Stephenson" pitchFamily="18" charset="0"/>
        </a:defRPr>
      </a:lvl3pPr>
      <a:lvl4pPr algn="l" rtl="0" eaLnBrk="0" fontAlgn="base" hangingPunct="0">
        <a:lnSpc>
          <a:spcPct val="83000"/>
        </a:lnSpc>
        <a:spcBef>
          <a:spcPct val="0"/>
        </a:spcBef>
        <a:spcAft>
          <a:spcPct val="0"/>
        </a:spcAft>
        <a:defRPr sz="4400">
          <a:solidFill>
            <a:schemeClr val="tx1"/>
          </a:solidFill>
          <a:latin typeface="TUOS Stephenson" pitchFamily="18" charset="0"/>
        </a:defRPr>
      </a:lvl4pPr>
      <a:lvl5pPr algn="l" rtl="0" eaLnBrk="0" fontAlgn="base" hangingPunct="0">
        <a:lnSpc>
          <a:spcPct val="83000"/>
        </a:lnSpc>
        <a:spcBef>
          <a:spcPct val="0"/>
        </a:spcBef>
        <a:spcAft>
          <a:spcPct val="0"/>
        </a:spcAft>
        <a:defRPr sz="4400">
          <a:solidFill>
            <a:schemeClr val="tx1"/>
          </a:solidFill>
          <a:latin typeface="TUOS Stephenson" pitchFamily="18" charset="0"/>
        </a:defRPr>
      </a:lvl5pPr>
      <a:lvl6pPr marL="457200" algn="l" rtl="0" fontAlgn="base">
        <a:lnSpc>
          <a:spcPct val="83000"/>
        </a:lnSpc>
        <a:spcBef>
          <a:spcPct val="0"/>
        </a:spcBef>
        <a:spcAft>
          <a:spcPct val="0"/>
        </a:spcAft>
        <a:defRPr sz="4400">
          <a:solidFill>
            <a:schemeClr val="tx1"/>
          </a:solidFill>
          <a:latin typeface="TUOS Stephenson" pitchFamily="18" charset="0"/>
        </a:defRPr>
      </a:lvl6pPr>
      <a:lvl7pPr marL="914400" algn="l" rtl="0" fontAlgn="base">
        <a:lnSpc>
          <a:spcPct val="83000"/>
        </a:lnSpc>
        <a:spcBef>
          <a:spcPct val="0"/>
        </a:spcBef>
        <a:spcAft>
          <a:spcPct val="0"/>
        </a:spcAft>
        <a:defRPr sz="4400">
          <a:solidFill>
            <a:schemeClr val="tx1"/>
          </a:solidFill>
          <a:latin typeface="TUOS Stephenson" pitchFamily="18" charset="0"/>
        </a:defRPr>
      </a:lvl7pPr>
      <a:lvl8pPr marL="1371600" algn="l" rtl="0" fontAlgn="base">
        <a:lnSpc>
          <a:spcPct val="83000"/>
        </a:lnSpc>
        <a:spcBef>
          <a:spcPct val="0"/>
        </a:spcBef>
        <a:spcAft>
          <a:spcPct val="0"/>
        </a:spcAft>
        <a:defRPr sz="4400">
          <a:solidFill>
            <a:schemeClr val="tx1"/>
          </a:solidFill>
          <a:latin typeface="TUOS Stephenson" pitchFamily="18" charset="0"/>
        </a:defRPr>
      </a:lvl8pPr>
      <a:lvl9pPr marL="1828800" algn="l" rtl="0" fontAlgn="base">
        <a:lnSpc>
          <a:spcPct val="83000"/>
        </a:lnSpc>
        <a:spcBef>
          <a:spcPct val="0"/>
        </a:spcBef>
        <a:spcAft>
          <a:spcPct val="0"/>
        </a:spcAft>
        <a:defRPr sz="4400">
          <a:solidFill>
            <a:schemeClr val="tx1"/>
          </a:solidFill>
          <a:latin typeface="TUOS Stephenson" pitchFamily="18" charset="0"/>
        </a:defRPr>
      </a:lvl9pPr>
    </p:titleStyle>
    <p:bodyStyle>
      <a:lvl1pPr marL="342900" indent="-342900" algn="l" rtl="0" eaLnBrk="0" fontAlgn="base" hangingPunct="0">
        <a:spcBef>
          <a:spcPct val="3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30000"/>
        </a:spcBef>
        <a:spcAft>
          <a:spcPct val="0"/>
        </a:spcAft>
        <a:buFont typeface="TUOS Stephenson" pitchFamily="18" charset="0"/>
        <a:buChar char="•"/>
        <a:defRPr sz="2800">
          <a:solidFill>
            <a:schemeClr val="bg2"/>
          </a:solidFill>
          <a:latin typeface="+mn-lt"/>
        </a:defRPr>
      </a:lvl2pPr>
      <a:lvl3pPr marL="1143000" indent="-228600" algn="l" rtl="0" eaLnBrk="0" fontAlgn="base" hangingPunct="0">
        <a:spcBef>
          <a:spcPct val="20000"/>
        </a:spcBef>
        <a:spcAft>
          <a:spcPct val="0"/>
        </a:spcAft>
        <a:defRPr sz="2400">
          <a:solidFill>
            <a:schemeClr val="bg2"/>
          </a:solidFill>
          <a:latin typeface="+mn-lt"/>
        </a:defRPr>
      </a:lvl3pPr>
      <a:lvl4pPr marL="1600200" indent="-228600" algn="l" rtl="0" eaLnBrk="0" fontAlgn="base" hangingPunct="0">
        <a:lnSpc>
          <a:spcPct val="120000"/>
        </a:lnSpc>
        <a:spcBef>
          <a:spcPct val="20000"/>
        </a:spcBef>
        <a:spcAft>
          <a:spcPct val="0"/>
        </a:spcAft>
        <a:buFont typeface="TUOS Stephenson" pitchFamily="18" charset="0"/>
        <a:defRPr sz="1400">
          <a:solidFill>
            <a:schemeClr val="bg2"/>
          </a:solidFill>
          <a:latin typeface="+mn-lt"/>
        </a:defRPr>
      </a:lvl4pPr>
      <a:lvl5pPr marL="2057400" indent="-228600" algn="l" rtl="0" eaLnBrk="0" fontAlgn="base" hangingPunct="0">
        <a:lnSpc>
          <a:spcPct val="140000"/>
        </a:lnSpc>
        <a:spcBef>
          <a:spcPct val="20000"/>
        </a:spcBef>
        <a:spcAft>
          <a:spcPct val="0"/>
        </a:spcAft>
        <a:buFont typeface="TUOS Stephenson" pitchFamily="18" charset="0"/>
        <a:buChar char="•"/>
        <a:defRPr sz="900">
          <a:solidFill>
            <a:schemeClr val="bg2"/>
          </a:solidFill>
          <a:latin typeface="+mn-lt"/>
        </a:defRPr>
      </a:lvl5pPr>
      <a:lvl6pPr marL="2514600" indent="-228600" algn="l" rtl="0" fontAlgn="base">
        <a:lnSpc>
          <a:spcPct val="140000"/>
        </a:lnSpc>
        <a:spcBef>
          <a:spcPct val="20000"/>
        </a:spcBef>
        <a:spcAft>
          <a:spcPct val="0"/>
        </a:spcAft>
        <a:buFont typeface="TUOS Stephenson" pitchFamily="18" charset="0"/>
        <a:buChar char="•"/>
        <a:defRPr sz="900">
          <a:solidFill>
            <a:schemeClr val="bg2"/>
          </a:solidFill>
          <a:latin typeface="+mn-lt"/>
        </a:defRPr>
      </a:lvl6pPr>
      <a:lvl7pPr marL="2971800" indent="-228600" algn="l" rtl="0" fontAlgn="base">
        <a:lnSpc>
          <a:spcPct val="140000"/>
        </a:lnSpc>
        <a:spcBef>
          <a:spcPct val="20000"/>
        </a:spcBef>
        <a:spcAft>
          <a:spcPct val="0"/>
        </a:spcAft>
        <a:buFont typeface="TUOS Stephenson" pitchFamily="18" charset="0"/>
        <a:buChar char="•"/>
        <a:defRPr sz="900">
          <a:solidFill>
            <a:schemeClr val="bg2"/>
          </a:solidFill>
          <a:latin typeface="+mn-lt"/>
        </a:defRPr>
      </a:lvl7pPr>
      <a:lvl8pPr marL="3429000" indent="-228600" algn="l" rtl="0" fontAlgn="base">
        <a:lnSpc>
          <a:spcPct val="140000"/>
        </a:lnSpc>
        <a:spcBef>
          <a:spcPct val="20000"/>
        </a:spcBef>
        <a:spcAft>
          <a:spcPct val="0"/>
        </a:spcAft>
        <a:buFont typeface="TUOS Stephenson" pitchFamily="18" charset="0"/>
        <a:buChar char="•"/>
        <a:defRPr sz="900">
          <a:solidFill>
            <a:schemeClr val="bg2"/>
          </a:solidFill>
          <a:latin typeface="+mn-lt"/>
        </a:defRPr>
      </a:lvl8pPr>
      <a:lvl9pPr marL="3886200" indent="-228600" algn="l" rtl="0" fontAlgn="base">
        <a:lnSpc>
          <a:spcPct val="140000"/>
        </a:lnSpc>
        <a:spcBef>
          <a:spcPct val="20000"/>
        </a:spcBef>
        <a:spcAft>
          <a:spcPct val="0"/>
        </a:spcAft>
        <a:buFont typeface="TUOS Stephenson" pitchFamily="18" charset="0"/>
        <a:buChar char="•"/>
        <a:defRPr sz="9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99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13716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Sheffield Volunteering</a:t>
            </a:r>
          </a:p>
        </p:txBody>
      </p:sp>
      <p:sp>
        <p:nvSpPr>
          <p:cNvPr id="5123" name="Rectangle 3"/>
          <p:cNvSpPr>
            <a:spLocks noGrp="1" noChangeArrowheads="1"/>
          </p:cNvSpPr>
          <p:nvPr>
            <p:ph type="body" idx="1"/>
          </p:nvPr>
        </p:nvSpPr>
        <p:spPr bwMode="auto">
          <a:xfrm>
            <a:off x="609600" y="23622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GB" smtClean="0"/>
          </a:p>
          <a:p>
            <a:pPr lvl="0"/>
            <a:r>
              <a:rPr lang="en-GB" smtClean="0"/>
              <a:t>Based in the Union</a:t>
            </a:r>
          </a:p>
          <a:p>
            <a:pPr lvl="0"/>
            <a:r>
              <a:rPr lang="en-GB" smtClean="0"/>
              <a:t>One off opportunities</a:t>
            </a:r>
          </a:p>
          <a:p>
            <a:pPr lvl="0"/>
            <a:r>
              <a:rPr lang="en-GB" smtClean="0"/>
              <a:t>More regular commitments</a:t>
            </a:r>
          </a:p>
          <a:p>
            <a:pPr lvl="0"/>
            <a:endParaRPr lang="en-GB" smtClean="0"/>
          </a:p>
        </p:txBody>
      </p:sp>
      <p:sp>
        <p:nvSpPr>
          <p:cNvPr id="74756" name="Rectangle 4"/>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TUOS Blake" pitchFamily="34" charset="0"/>
              </a:defRPr>
            </a:lvl1pPr>
          </a:lstStyle>
          <a:p>
            <a:fld id="{D40EFE2A-9132-456F-8E6A-FF77A889EAA7}" type="datetime1">
              <a:rPr lang="en-GB"/>
              <a:pPr/>
              <a:t>27/06/2011</a:t>
            </a:fld>
            <a:endParaRPr lang="en-GB" dirty="0"/>
          </a:p>
        </p:txBody>
      </p:sp>
      <p:sp>
        <p:nvSpPr>
          <p:cNvPr id="74757" name="Rectangle 5"/>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mn-lt"/>
                <a:cs typeface="+mn-cs"/>
              </a:defRPr>
            </a:lvl1pPr>
          </a:lstStyle>
          <a:p>
            <a:pPr>
              <a:defRPr/>
            </a:pPr>
            <a:r>
              <a:rPr lang="en-GB" dirty="0"/>
              <a:t>© The University of Sheffield / Outreach and Access</a:t>
            </a:r>
          </a:p>
        </p:txBody>
      </p:sp>
      <p:pic>
        <p:nvPicPr>
          <p:cNvPr id="5126" name="Picture 6"/>
          <p:cNvPicPr>
            <a:picLocks noChangeAspect="1" noChangeArrowheads="1"/>
          </p:cNvPicPr>
          <p:nvPr/>
        </p:nvPicPr>
        <p:blipFill>
          <a:blip r:embed="rId13" cstate="print"/>
          <a:srcRect/>
          <a:stretch>
            <a:fillRect/>
          </a:stretch>
        </p:blipFill>
        <p:spPr bwMode="auto">
          <a:xfrm>
            <a:off x="0" y="152400"/>
            <a:ext cx="2419350" cy="7286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94" r:id="rId1"/>
    <p:sldLayoutId id="2147485095" r:id="rId2"/>
    <p:sldLayoutId id="2147485096" r:id="rId3"/>
    <p:sldLayoutId id="2147485097" r:id="rId4"/>
    <p:sldLayoutId id="2147485098" r:id="rId5"/>
    <p:sldLayoutId id="2147485099" r:id="rId6"/>
    <p:sldLayoutId id="2147485100" r:id="rId7"/>
    <p:sldLayoutId id="2147485101" r:id="rId8"/>
    <p:sldLayoutId id="2147485102" r:id="rId9"/>
    <p:sldLayoutId id="2147485103" r:id="rId10"/>
    <p:sldLayoutId id="2147485104" r:id="rId11"/>
  </p:sldLayoutIdLst>
  <p:hf sldNum="0" hdr="0"/>
  <p:txStyles>
    <p:titleStyle>
      <a:lvl1pPr algn="l" rtl="0" eaLnBrk="0" fontAlgn="base" hangingPunct="0">
        <a:lnSpc>
          <a:spcPct val="83000"/>
        </a:lnSpc>
        <a:spcBef>
          <a:spcPct val="0"/>
        </a:spcBef>
        <a:spcAft>
          <a:spcPct val="0"/>
        </a:spcAft>
        <a:defRPr sz="4400">
          <a:solidFill>
            <a:schemeClr val="tx1"/>
          </a:solidFill>
          <a:latin typeface="+mj-lt"/>
          <a:ea typeface="+mj-ea"/>
          <a:cs typeface="+mj-cs"/>
        </a:defRPr>
      </a:lvl1pPr>
      <a:lvl2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2pPr>
      <a:lvl3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3pPr>
      <a:lvl4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4pPr>
      <a:lvl5pPr algn="l" rtl="0" eaLnBrk="0" fontAlgn="base" hangingPunct="0">
        <a:lnSpc>
          <a:spcPct val="83000"/>
        </a:lnSpc>
        <a:spcBef>
          <a:spcPct val="0"/>
        </a:spcBef>
        <a:spcAft>
          <a:spcPct val="0"/>
        </a:spcAft>
        <a:defRPr sz="4400">
          <a:solidFill>
            <a:schemeClr val="tx1"/>
          </a:solidFill>
          <a:latin typeface="TUOS Stephenson" pitchFamily="18" charset="0"/>
          <a:cs typeface="Arial" charset="0"/>
        </a:defRPr>
      </a:lvl5pPr>
      <a:lvl6pPr marL="457200" algn="l" rtl="0" fontAlgn="base">
        <a:lnSpc>
          <a:spcPct val="83000"/>
        </a:lnSpc>
        <a:spcBef>
          <a:spcPct val="0"/>
        </a:spcBef>
        <a:spcAft>
          <a:spcPct val="0"/>
        </a:spcAft>
        <a:defRPr sz="4400">
          <a:solidFill>
            <a:schemeClr val="tx1"/>
          </a:solidFill>
          <a:latin typeface="TUOS Stephenson" pitchFamily="18" charset="0"/>
          <a:cs typeface="Arial" charset="0"/>
        </a:defRPr>
      </a:lvl6pPr>
      <a:lvl7pPr marL="914400" algn="l" rtl="0" fontAlgn="base">
        <a:lnSpc>
          <a:spcPct val="83000"/>
        </a:lnSpc>
        <a:spcBef>
          <a:spcPct val="0"/>
        </a:spcBef>
        <a:spcAft>
          <a:spcPct val="0"/>
        </a:spcAft>
        <a:defRPr sz="4400">
          <a:solidFill>
            <a:schemeClr val="tx1"/>
          </a:solidFill>
          <a:latin typeface="TUOS Stephenson" pitchFamily="18" charset="0"/>
          <a:cs typeface="Arial" charset="0"/>
        </a:defRPr>
      </a:lvl7pPr>
      <a:lvl8pPr marL="1371600" algn="l" rtl="0" fontAlgn="base">
        <a:lnSpc>
          <a:spcPct val="83000"/>
        </a:lnSpc>
        <a:spcBef>
          <a:spcPct val="0"/>
        </a:spcBef>
        <a:spcAft>
          <a:spcPct val="0"/>
        </a:spcAft>
        <a:defRPr sz="4400">
          <a:solidFill>
            <a:schemeClr val="tx1"/>
          </a:solidFill>
          <a:latin typeface="TUOS Stephenson" pitchFamily="18" charset="0"/>
          <a:cs typeface="Arial" charset="0"/>
        </a:defRPr>
      </a:lvl8pPr>
      <a:lvl9pPr marL="1828800" algn="l" rtl="0" fontAlgn="base">
        <a:lnSpc>
          <a:spcPct val="83000"/>
        </a:lnSpc>
        <a:spcBef>
          <a:spcPct val="0"/>
        </a:spcBef>
        <a:spcAft>
          <a:spcPct val="0"/>
        </a:spcAft>
        <a:defRPr sz="4400">
          <a:solidFill>
            <a:schemeClr val="tx1"/>
          </a:solidFill>
          <a:latin typeface="TUOS Stephenson" pitchFamily="18" charset="0"/>
          <a:cs typeface="Arial" charset="0"/>
        </a:defRPr>
      </a:lvl9pPr>
    </p:titleStyle>
    <p:bodyStyle>
      <a:lvl1pPr marL="342900" indent="-342900" algn="l" rtl="0" eaLnBrk="0" fontAlgn="base" hangingPunct="0">
        <a:spcBef>
          <a:spcPct val="3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30000"/>
        </a:spcBef>
        <a:spcAft>
          <a:spcPct val="0"/>
        </a:spcAft>
        <a:buFont typeface="TUOS Stephenson" pitchFamily="18" charset="0"/>
        <a:buChar char="•"/>
        <a:defRPr sz="2800">
          <a:solidFill>
            <a:schemeClr val="bg2"/>
          </a:solidFill>
          <a:latin typeface="+mn-lt"/>
          <a:cs typeface="+mn-cs"/>
        </a:defRPr>
      </a:lvl2pPr>
      <a:lvl3pPr marL="1143000" indent="-228600" algn="l" rtl="0" eaLnBrk="0" fontAlgn="base" hangingPunct="0">
        <a:spcBef>
          <a:spcPct val="20000"/>
        </a:spcBef>
        <a:spcAft>
          <a:spcPct val="0"/>
        </a:spcAft>
        <a:defRPr sz="2400">
          <a:solidFill>
            <a:schemeClr val="bg2"/>
          </a:solidFill>
          <a:latin typeface="+mn-lt"/>
          <a:cs typeface="+mn-cs"/>
        </a:defRPr>
      </a:lvl3pPr>
      <a:lvl4pPr marL="1600200" indent="-228600" algn="l" rtl="0" eaLnBrk="0" fontAlgn="base" hangingPunct="0">
        <a:lnSpc>
          <a:spcPct val="120000"/>
        </a:lnSpc>
        <a:spcBef>
          <a:spcPct val="20000"/>
        </a:spcBef>
        <a:spcAft>
          <a:spcPct val="0"/>
        </a:spcAft>
        <a:buFont typeface="TUOS Stephenson" pitchFamily="18" charset="0"/>
        <a:defRPr sz="1400">
          <a:solidFill>
            <a:schemeClr val="bg2"/>
          </a:solidFill>
          <a:latin typeface="+mn-lt"/>
          <a:cs typeface="+mn-cs"/>
        </a:defRPr>
      </a:lvl4pPr>
      <a:lvl5pPr marL="2057400" indent="-228600" algn="l" rtl="0" eaLnBrk="0" fontAlgn="base" hangingPunct="0">
        <a:lnSpc>
          <a:spcPct val="140000"/>
        </a:lnSpc>
        <a:spcBef>
          <a:spcPct val="20000"/>
        </a:spcBef>
        <a:spcAft>
          <a:spcPct val="0"/>
        </a:spcAft>
        <a:buFont typeface="TUOS Stephenson" pitchFamily="18" charset="0"/>
        <a:buChar char="•"/>
        <a:defRPr sz="900">
          <a:solidFill>
            <a:schemeClr val="bg2"/>
          </a:solidFill>
          <a:latin typeface="+mn-lt"/>
          <a:cs typeface="+mn-cs"/>
        </a:defRPr>
      </a:lvl5pPr>
      <a:lvl6pPr marL="25146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6pPr>
      <a:lvl7pPr marL="29718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7pPr>
      <a:lvl8pPr marL="34290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8pPr>
      <a:lvl9pPr marL="3886200" indent="-228600" algn="l" rtl="0" fontAlgn="base">
        <a:lnSpc>
          <a:spcPct val="140000"/>
        </a:lnSpc>
        <a:spcBef>
          <a:spcPct val="20000"/>
        </a:spcBef>
        <a:spcAft>
          <a:spcPct val="0"/>
        </a:spcAft>
        <a:buFont typeface="TUOS Stephenson" pitchFamily="18" charset="0"/>
        <a:buChar char="•"/>
        <a:defRPr sz="9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5.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5.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5.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Main LOGO"/>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380288" y="5481638"/>
            <a:ext cx="1584325" cy="1189037"/>
          </a:xfrm>
          <a:prstGeom prst="rect">
            <a:avLst/>
          </a:prstGeom>
          <a:noFill/>
          <a:ln w="9525">
            <a:noFill/>
            <a:miter lim="800000"/>
            <a:headEnd/>
            <a:tailEnd/>
          </a:ln>
        </p:spPr>
      </p:pic>
      <p:pic>
        <p:nvPicPr>
          <p:cNvPr id="7171" name="Picture 5" descr="U:\ManXP\Desktop\Murder mystery\IMG_8703-MR.jpg"/>
          <p:cNvPicPr>
            <a:picLocks noChangeAspect="1" noChangeArrowheads="1"/>
          </p:cNvPicPr>
          <p:nvPr/>
        </p:nvPicPr>
        <p:blipFill>
          <a:blip r:embed="rId4" cstate="print"/>
          <a:srcRect/>
          <a:stretch>
            <a:fillRect/>
          </a:stretch>
        </p:blipFill>
        <p:spPr bwMode="auto">
          <a:xfrm>
            <a:off x="250825" y="1700213"/>
            <a:ext cx="7024688" cy="4681537"/>
          </a:xfrm>
          <a:prstGeom prst="rect">
            <a:avLst/>
          </a:prstGeom>
          <a:noFill/>
          <a:ln w="9525">
            <a:noFill/>
            <a:miter lim="800000"/>
            <a:headEnd/>
            <a:tailEnd/>
          </a:ln>
        </p:spPr>
      </p:pic>
      <p:sp>
        <p:nvSpPr>
          <p:cNvPr id="7172" name="TextBox 7"/>
          <p:cNvSpPr txBox="1">
            <a:spLocks noChangeArrowheads="1"/>
          </p:cNvSpPr>
          <p:nvPr/>
        </p:nvSpPr>
        <p:spPr bwMode="auto">
          <a:xfrm>
            <a:off x="2374900" y="188913"/>
            <a:ext cx="6769100" cy="1322387"/>
          </a:xfrm>
          <a:prstGeom prst="rect">
            <a:avLst/>
          </a:prstGeom>
          <a:noFill/>
          <a:ln w="9525">
            <a:noFill/>
            <a:miter lim="800000"/>
            <a:headEnd/>
            <a:tailEnd/>
          </a:ln>
        </p:spPr>
        <p:txBody>
          <a:bodyPr>
            <a:spAutoFit/>
          </a:bodyPr>
          <a:lstStyle/>
          <a:p>
            <a:pPr algn="ctr"/>
            <a:r>
              <a:rPr lang="en-GB" dirty="0">
                <a:solidFill>
                  <a:srgbClr val="2A196F"/>
                </a:solidFill>
                <a:latin typeface="Arial" charset="0"/>
              </a:rPr>
              <a:t>A Sense of Belonging</a:t>
            </a:r>
          </a:p>
          <a:p>
            <a:pPr algn="ctr"/>
            <a:r>
              <a:rPr lang="en-GB" sz="2400" dirty="0">
                <a:solidFill>
                  <a:srgbClr val="2A196F"/>
                </a:solidFill>
                <a:latin typeface="Arial" charset="0"/>
              </a:rPr>
              <a:t>How the SOAMS model promotes social change in communities local to Sheffield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611188" y="1412875"/>
            <a:ext cx="8229600" cy="4679950"/>
          </a:xfrm>
        </p:spPr>
        <p:txBody>
          <a:bodyPr/>
          <a:lstStyle/>
          <a:p>
            <a:pPr>
              <a:buFontTx/>
              <a:buNone/>
            </a:pPr>
            <a:r>
              <a:rPr lang="en-GB" sz="2800" dirty="0" smtClean="0">
                <a:latin typeface="Arial" charset="0"/>
                <a:cs typeface="Arial" charset="0"/>
              </a:rPr>
              <a:t>Student A</a:t>
            </a:r>
          </a:p>
          <a:p>
            <a:pPr>
              <a:buFontTx/>
              <a:buNone/>
            </a:pPr>
            <a:r>
              <a:rPr lang="en-GB" sz="2800" dirty="0" smtClean="0">
                <a:latin typeface="Arial" charset="0"/>
                <a:cs typeface="Arial" charset="0"/>
              </a:rPr>
              <a:t>‘I knew that in order to study Medicine I had to go [to university] but I never thought I would actually get there!’ </a:t>
            </a:r>
          </a:p>
        </p:txBody>
      </p:sp>
      <p:sp>
        <p:nvSpPr>
          <p:cNvPr id="16387" name="Date Placeholder 3"/>
          <p:cNvSpPr>
            <a:spLocks noGrp="1"/>
          </p:cNvSpPr>
          <p:nvPr>
            <p:ph type="dt" sz="quarter" idx="10"/>
          </p:nvPr>
        </p:nvSpPr>
        <p:spPr>
          <a:noFill/>
        </p:spPr>
        <p:txBody>
          <a:bodyPr/>
          <a:lstStyle/>
          <a:p>
            <a:fld id="{D3EC90CB-F725-45BC-BB3C-261F97612FD7}"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16389" name="TextBox 5"/>
          <p:cNvSpPr txBox="1">
            <a:spLocks noChangeArrowheads="1"/>
          </p:cNvSpPr>
          <p:nvPr/>
        </p:nvSpPr>
        <p:spPr bwMode="auto">
          <a:xfrm>
            <a:off x="3132138" y="476250"/>
            <a:ext cx="4824412" cy="584775"/>
          </a:xfrm>
          <a:prstGeom prst="rect">
            <a:avLst/>
          </a:prstGeom>
          <a:noFill/>
          <a:ln w="9525">
            <a:noFill/>
            <a:miter lim="800000"/>
            <a:headEnd/>
            <a:tailEnd/>
          </a:ln>
        </p:spPr>
        <p:txBody>
          <a:bodyPr>
            <a:spAutoFit/>
          </a:bodyPr>
          <a:lstStyle/>
          <a:p>
            <a:r>
              <a:rPr lang="en-GB" dirty="0" smtClean="0">
                <a:solidFill>
                  <a:srgbClr val="FF0000"/>
                </a:solidFill>
                <a:latin typeface="Arial" charset="0"/>
              </a:rPr>
              <a:t>Lacking confidence</a:t>
            </a:r>
            <a:endParaRPr lang="en-GB" dirty="0">
              <a:solidFill>
                <a:srgbClr val="FF0000"/>
              </a:solidFill>
              <a:latin typeface="Arial" charset="0"/>
            </a:endParaRPr>
          </a:p>
        </p:txBody>
      </p:sp>
      <p:pic>
        <p:nvPicPr>
          <p:cNvPr id="16390" name="Picture 2"/>
          <p:cNvPicPr>
            <a:picLocks noChangeAspect="1" noChangeArrowheads="1"/>
          </p:cNvPicPr>
          <p:nvPr/>
        </p:nvPicPr>
        <p:blipFill>
          <a:blip r:embed="rId2" cstate="print"/>
          <a:srcRect/>
          <a:stretch>
            <a:fillRect/>
          </a:stretch>
        </p:blipFill>
        <p:spPr bwMode="auto">
          <a:xfrm>
            <a:off x="7452320" y="548680"/>
            <a:ext cx="1065335" cy="1340768"/>
          </a:xfrm>
          <a:prstGeom prst="rect">
            <a:avLst/>
          </a:prstGeom>
          <a:noFill/>
          <a:ln w="9525">
            <a:noFill/>
            <a:miter lim="800000"/>
            <a:headEnd/>
            <a:tailEnd/>
          </a:ln>
        </p:spPr>
      </p:pic>
      <p:sp>
        <p:nvSpPr>
          <p:cNvPr id="7" name="Content Placeholder 2"/>
          <p:cNvSpPr txBox="1">
            <a:spLocks/>
          </p:cNvSpPr>
          <p:nvPr/>
        </p:nvSpPr>
        <p:spPr bwMode="auto">
          <a:xfrm>
            <a:off x="467544" y="3861048"/>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30000"/>
              </a:spcBef>
              <a:spcAft>
                <a:spcPct val="0"/>
              </a:spcAft>
              <a:buClrTx/>
              <a:buSzTx/>
              <a:buFontTx/>
              <a:buNone/>
              <a:tabLst/>
              <a:defRPr/>
            </a:pPr>
            <a:r>
              <a:rPr kumimoji="0" lang="en-GB" sz="2800" b="0" i="0" u="none" strike="noStrike" kern="0" cap="none" spc="0" normalizeH="0" baseline="0" noProof="0" dirty="0" smtClean="0">
                <a:ln>
                  <a:noFill/>
                </a:ln>
                <a:solidFill>
                  <a:schemeClr val="bg2"/>
                </a:solidFill>
                <a:effectLst/>
                <a:uLnTx/>
                <a:uFillTx/>
                <a:latin typeface="Arial" charset="0"/>
                <a:ea typeface="+mn-ea"/>
                <a:cs typeface="Arial" charset="0"/>
              </a:rPr>
              <a:t>Student B</a:t>
            </a:r>
          </a:p>
          <a:p>
            <a:pPr marL="342900" marR="0" lvl="0" indent="-342900" algn="l" defTabSz="914400" rtl="0" eaLnBrk="0" fontAlgn="base" latinLnBrk="0" hangingPunct="0">
              <a:lnSpc>
                <a:spcPct val="100000"/>
              </a:lnSpc>
              <a:spcBef>
                <a:spcPct val="30000"/>
              </a:spcBef>
              <a:spcAft>
                <a:spcPct val="0"/>
              </a:spcAft>
              <a:buClrTx/>
              <a:buSzTx/>
              <a:buFontTx/>
              <a:buNone/>
              <a:tabLst/>
              <a:defRPr/>
            </a:pPr>
            <a:r>
              <a:rPr kumimoji="0" lang="en-GB" sz="2800" b="0" i="0" u="none" strike="noStrike" kern="0" cap="none" spc="0" normalizeH="0" baseline="0" noProof="0" dirty="0" smtClean="0">
                <a:ln>
                  <a:noFill/>
                </a:ln>
                <a:solidFill>
                  <a:schemeClr val="bg2"/>
                </a:solidFill>
                <a:effectLst/>
                <a:uLnTx/>
                <a:uFillTx/>
                <a:latin typeface="Arial" charset="0"/>
                <a:ea typeface="+mn-ea"/>
                <a:cs typeface="Arial" charset="0"/>
              </a:rPr>
              <a:t>‘I was scared by the preconception that university was full off higher class students, with backgrounds completely different to me, who I would never be able to integrate with.’</a:t>
            </a:r>
          </a:p>
          <a:p>
            <a:pPr marL="342900" marR="0" lvl="0" indent="-342900" algn="l" defTabSz="914400" rtl="0" eaLnBrk="0" fontAlgn="base" latinLnBrk="0" hangingPunct="0">
              <a:lnSpc>
                <a:spcPct val="100000"/>
              </a:lnSpc>
              <a:spcBef>
                <a:spcPct val="30000"/>
              </a:spcBef>
              <a:spcAft>
                <a:spcPct val="0"/>
              </a:spcAft>
              <a:buClrTx/>
              <a:buSzTx/>
              <a:buFontTx/>
              <a:buChar char="•"/>
              <a:tabLst/>
              <a:defRPr/>
            </a:pPr>
            <a:endParaRPr kumimoji="0" lang="en-GB" sz="3200" b="0" i="0" u="none" strike="noStrike" kern="0" cap="none" spc="0" normalizeH="0" baseline="0" noProof="0" dirty="0" smtClean="0">
              <a:ln>
                <a:noFill/>
              </a:ln>
              <a:solidFill>
                <a:schemeClr val="bg2"/>
              </a:solidFill>
              <a:effectLst/>
              <a:uLnTx/>
              <a:uFillTx/>
              <a:latin typeface="+mn-lt"/>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7740352" y="3212976"/>
            <a:ext cx="972894"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23850" y="1341438"/>
            <a:ext cx="8229600" cy="1583506"/>
          </a:xfrm>
        </p:spPr>
        <p:txBody>
          <a:bodyPr/>
          <a:lstStyle/>
          <a:p>
            <a:pPr>
              <a:buFontTx/>
              <a:buNone/>
            </a:pPr>
            <a:r>
              <a:rPr lang="en-GB" sz="2800" dirty="0" smtClean="0">
                <a:solidFill>
                  <a:srgbClr val="FFFFFF"/>
                </a:solidFill>
              </a:rPr>
              <a:t>‘</a:t>
            </a:r>
            <a:r>
              <a:rPr lang="en-GB" sz="2800" dirty="0" smtClean="0">
                <a:solidFill>
                  <a:srgbClr val="FFFFFF"/>
                </a:solidFill>
                <a:latin typeface="Arial" pitchFamily="34" charset="0"/>
                <a:cs typeface="Arial" pitchFamily="34" charset="0"/>
              </a:rPr>
              <a:t>Ecstatic! I remember thinking what a great opportunity I had been given.’ </a:t>
            </a:r>
          </a:p>
        </p:txBody>
      </p:sp>
      <p:sp>
        <p:nvSpPr>
          <p:cNvPr id="18435" name="Date Placeholder 3"/>
          <p:cNvSpPr>
            <a:spLocks noGrp="1"/>
          </p:cNvSpPr>
          <p:nvPr>
            <p:ph type="dt" sz="quarter" idx="10"/>
          </p:nvPr>
        </p:nvSpPr>
        <p:spPr>
          <a:noFill/>
        </p:spPr>
        <p:txBody>
          <a:bodyPr/>
          <a:lstStyle/>
          <a:p>
            <a:fld id="{1C541434-FC7D-4C74-A6AD-56D1845AFEA8}"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18437" name="TextBox 5"/>
          <p:cNvSpPr txBox="1">
            <a:spLocks noChangeArrowheads="1"/>
          </p:cNvSpPr>
          <p:nvPr/>
        </p:nvSpPr>
        <p:spPr bwMode="auto">
          <a:xfrm>
            <a:off x="2771800" y="620688"/>
            <a:ext cx="4536504" cy="584775"/>
          </a:xfrm>
          <a:prstGeom prst="rect">
            <a:avLst/>
          </a:prstGeom>
          <a:noFill/>
          <a:ln w="9525">
            <a:noFill/>
            <a:miter lim="800000"/>
            <a:headEnd/>
            <a:tailEnd/>
          </a:ln>
        </p:spPr>
        <p:txBody>
          <a:bodyPr wrap="square">
            <a:spAutoFit/>
          </a:bodyPr>
          <a:lstStyle/>
          <a:p>
            <a:r>
              <a:rPr lang="en-GB" dirty="0">
                <a:solidFill>
                  <a:srgbClr val="FF0000"/>
                </a:solidFill>
                <a:latin typeface="Arial" charset="0"/>
              </a:rPr>
              <a:t>Sense of </a:t>
            </a:r>
            <a:r>
              <a:rPr lang="en-GB" dirty="0" smtClean="0">
                <a:solidFill>
                  <a:srgbClr val="FF0000"/>
                </a:solidFill>
                <a:latin typeface="Arial" charset="0"/>
              </a:rPr>
              <a:t>achievement</a:t>
            </a:r>
            <a:endParaRPr lang="en-GB" dirty="0">
              <a:solidFill>
                <a:srgbClr val="FF0000"/>
              </a:solidFill>
              <a:latin typeface="Arial" charset="0"/>
            </a:endParaRPr>
          </a:p>
        </p:txBody>
      </p:sp>
      <p:pic>
        <p:nvPicPr>
          <p:cNvPr id="18438" name="Picture 2"/>
          <p:cNvPicPr>
            <a:picLocks noChangeAspect="1" noChangeArrowheads="1"/>
          </p:cNvPicPr>
          <p:nvPr/>
        </p:nvPicPr>
        <p:blipFill>
          <a:blip r:embed="rId2" cstate="print"/>
          <a:srcRect/>
          <a:stretch>
            <a:fillRect/>
          </a:stretch>
        </p:blipFill>
        <p:spPr bwMode="auto">
          <a:xfrm>
            <a:off x="7452320" y="1412776"/>
            <a:ext cx="977900" cy="1231900"/>
          </a:xfrm>
          <a:prstGeom prst="rect">
            <a:avLst/>
          </a:prstGeom>
          <a:noFill/>
          <a:ln w="9525">
            <a:noFill/>
            <a:miter lim="800000"/>
            <a:headEnd/>
            <a:tailEnd/>
          </a:ln>
        </p:spPr>
      </p:pic>
      <p:sp>
        <p:nvSpPr>
          <p:cNvPr id="7" name="Content Placeholder 2"/>
          <p:cNvSpPr txBox="1">
            <a:spLocks/>
          </p:cNvSpPr>
          <p:nvPr/>
        </p:nvSpPr>
        <p:spPr bwMode="auto">
          <a:xfrm>
            <a:off x="179512" y="2996952"/>
            <a:ext cx="8229600"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30000"/>
              </a:spcBef>
              <a:spcAft>
                <a:spcPct val="0"/>
              </a:spcAft>
              <a:buClrTx/>
              <a:buSzTx/>
              <a:buFontTx/>
              <a:buNone/>
              <a:tabLst/>
              <a:defRPr/>
            </a:pPr>
            <a:r>
              <a:rPr kumimoji="0" lang="en-GB" sz="2800" b="0" i="0" u="none" strike="noStrike" kern="0" cap="none" spc="0" normalizeH="0" baseline="0" noProof="0" dirty="0" smtClean="0">
                <a:ln>
                  <a:noFill/>
                </a:ln>
                <a:solidFill>
                  <a:schemeClr val="bg2"/>
                </a:solidFill>
                <a:effectLst/>
                <a:uLnTx/>
                <a:uFillTx/>
                <a:latin typeface="+mn-lt"/>
                <a:ea typeface="+mn-ea"/>
                <a:cs typeface="+mn-cs"/>
              </a:rPr>
              <a:t>‘</a:t>
            </a:r>
            <a:r>
              <a:rPr kumimoji="0" lang="en-GB" sz="2800" b="0" i="0" u="none" strike="noStrike" kern="0" cap="none" spc="0" normalizeH="0" baseline="0" noProof="0" dirty="0" smtClean="0">
                <a:ln>
                  <a:noFill/>
                </a:ln>
                <a:solidFill>
                  <a:schemeClr val="bg2"/>
                </a:solidFill>
                <a:effectLst/>
                <a:uLnTx/>
                <a:uFillTx/>
                <a:latin typeface="Arial" pitchFamily="34" charset="0"/>
                <a:cs typeface="Arial" pitchFamily="34" charset="0"/>
              </a:rPr>
              <a:t>I was very proud, as was my entire family ... I was excited that I was getting the unique opportunity to ‘test the waters’ in the concept of higher education and see it for myself. I knew I was hardworking and quite clever and now I had the chance to really push myself and excel. It was an opportunity I couldn’t miss or fail.’  </a:t>
            </a:r>
          </a:p>
        </p:txBody>
      </p:sp>
      <p:pic>
        <p:nvPicPr>
          <p:cNvPr id="8" name="Picture 2"/>
          <p:cNvPicPr>
            <a:picLocks noChangeAspect="1" noChangeArrowheads="1"/>
          </p:cNvPicPr>
          <p:nvPr/>
        </p:nvPicPr>
        <p:blipFill>
          <a:blip r:embed="rId3" cstate="print"/>
          <a:srcRect/>
          <a:stretch>
            <a:fillRect/>
          </a:stretch>
        </p:blipFill>
        <p:spPr bwMode="auto">
          <a:xfrm>
            <a:off x="8172400" y="5661248"/>
            <a:ext cx="800100" cy="100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611188" y="1341438"/>
            <a:ext cx="8229600" cy="3733800"/>
          </a:xfrm>
        </p:spPr>
        <p:txBody>
          <a:bodyPr/>
          <a:lstStyle/>
          <a:p>
            <a:pPr>
              <a:buFontTx/>
              <a:buNone/>
            </a:pPr>
            <a:r>
              <a:rPr lang="en-GB" sz="3000" dirty="0" smtClean="0">
                <a:latin typeface="Arial" charset="0"/>
                <a:cs typeface="Arial" charset="0"/>
              </a:rPr>
              <a:t>Student A</a:t>
            </a:r>
          </a:p>
          <a:p>
            <a:pPr>
              <a:buFontTx/>
              <a:buNone/>
            </a:pPr>
            <a:r>
              <a:rPr lang="en-GB" sz="3000" dirty="0" smtClean="0">
                <a:latin typeface="Arial" charset="0"/>
                <a:cs typeface="Arial" charset="0"/>
              </a:rPr>
              <a:t>‘When I was in primary school I was always told how good I was at Science...One of my tutors at college had heard of the SOAMS scheme and encouraged me to apply. I think he was the first person to really believe in me.’</a:t>
            </a:r>
          </a:p>
        </p:txBody>
      </p:sp>
      <p:sp>
        <p:nvSpPr>
          <p:cNvPr id="20483" name="Date Placeholder 3"/>
          <p:cNvSpPr>
            <a:spLocks noGrp="1"/>
          </p:cNvSpPr>
          <p:nvPr>
            <p:ph type="dt" sz="quarter" idx="10"/>
          </p:nvPr>
        </p:nvSpPr>
        <p:spPr>
          <a:noFill/>
        </p:spPr>
        <p:txBody>
          <a:bodyPr/>
          <a:lstStyle/>
          <a:p>
            <a:fld id="{12DC3FCA-6894-4125-987A-7DA84AE3AC58}"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20485" name="TextBox 5"/>
          <p:cNvSpPr txBox="1">
            <a:spLocks noChangeArrowheads="1"/>
          </p:cNvSpPr>
          <p:nvPr/>
        </p:nvSpPr>
        <p:spPr bwMode="auto">
          <a:xfrm>
            <a:off x="3059113" y="333375"/>
            <a:ext cx="5616575" cy="584200"/>
          </a:xfrm>
          <a:prstGeom prst="rect">
            <a:avLst/>
          </a:prstGeom>
          <a:noFill/>
          <a:ln w="9525">
            <a:noFill/>
            <a:miter lim="800000"/>
            <a:headEnd/>
            <a:tailEnd/>
          </a:ln>
        </p:spPr>
        <p:txBody>
          <a:bodyPr>
            <a:spAutoFit/>
          </a:bodyPr>
          <a:lstStyle/>
          <a:p>
            <a:r>
              <a:rPr lang="en-GB" dirty="0">
                <a:solidFill>
                  <a:srgbClr val="FF0000"/>
                </a:solidFill>
                <a:latin typeface="Arial" charset="0"/>
              </a:rPr>
              <a:t>Support from schools vital</a:t>
            </a:r>
          </a:p>
        </p:txBody>
      </p:sp>
      <p:pic>
        <p:nvPicPr>
          <p:cNvPr id="20486" name="Picture 2"/>
          <p:cNvPicPr>
            <a:picLocks noChangeAspect="1" noChangeArrowheads="1"/>
          </p:cNvPicPr>
          <p:nvPr/>
        </p:nvPicPr>
        <p:blipFill>
          <a:blip r:embed="rId2" cstate="print"/>
          <a:srcRect/>
          <a:stretch>
            <a:fillRect/>
          </a:stretch>
        </p:blipFill>
        <p:spPr bwMode="auto">
          <a:xfrm>
            <a:off x="7308850" y="4594225"/>
            <a:ext cx="1625600" cy="204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539750" y="1773238"/>
            <a:ext cx="8229600" cy="3733800"/>
          </a:xfrm>
        </p:spPr>
        <p:txBody>
          <a:bodyPr/>
          <a:lstStyle/>
          <a:p>
            <a:pPr>
              <a:buFontTx/>
              <a:buNone/>
            </a:pPr>
            <a:r>
              <a:rPr lang="en-GB" sz="3000" dirty="0" smtClean="0">
                <a:latin typeface="Arial" charset="0"/>
                <a:cs typeface="Arial" charset="0"/>
              </a:rPr>
              <a:t>Student A</a:t>
            </a:r>
          </a:p>
          <a:p>
            <a:pPr>
              <a:buFontTx/>
              <a:buNone/>
            </a:pPr>
            <a:r>
              <a:rPr lang="en-GB" sz="3000" dirty="0" smtClean="0">
                <a:latin typeface="Arial" charset="0"/>
                <a:cs typeface="Arial" charset="0"/>
              </a:rPr>
              <a:t>‘I had lived in Sheffield for a long time but had never been to the part of the city where the university is. When I walked onto the concourse everything was so exciting... The atmosphere was amazing and I remember thinking to myself how ‘cool’ it was – it was completely unexpected.’</a:t>
            </a:r>
          </a:p>
        </p:txBody>
      </p:sp>
      <p:sp>
        <p:nvSpPr>
          <p:cNvPr id="21507" name="Date Placeholder 3"/>
          <p:cNvSpPr>
            <a:spLocks noGrp="1"/>
          </p:cNvSpPr>
          <p:nvPr>
            <p:ph type="dt" sz="quarter" idx="10"/>
          </p:nvPr>
        </p:nvSpPr>
        <p:spPr>
          <a:noFill/>
        </p:spPr>
        <p:txBody>
          <a:bodyPr/>
          <a:lstStyle/>
          <a:p>
            <a:fld id="{CD98C1EF-2765-4284-ACB3-F65745DA06B5}"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21509" name="TextBox 5"/>
          <p:cNvSpPr txBox="1">
            <a:spLocks noChangeArrowheads="1"/>
          </p:cNvSpPr>
          <p:nvPr/>
        </p:nvSpPr>
        <p:spPr bwMode="auto">
          <a:xfrm>
            <a:off x="2843213" y="476250"/>
            <a:ext cx="5689600" cy="1077913"/>
          </a:xfrm>
          <a:prstGeom prst="rect">
            <a:avLst/>
          </a:prstGeom>
          <a:noFill/>
          <a:ln w="9525">
            <a:noFill/>
            <a:miter lim="800000"/>
            <a:headEnd/>
            <a:tailEnd/>
          </a:ln>
        </p:spPr>
        <p:txBody>
          <a:bodyPr>
            <a:spAutoFit/>
          </a:bodyPr>
          <a:lstStyle/>
          <a:p>
            <a:r>
              <a:rPr lang="en-GB" dirty="0">
                <a:solidFill>
                  <a:srgbClr val="FF0000"/>
                </a:solidFill>
                <a:latin typeface="Arial" charset="0"/>
              </a:rPr>
              <a:t>Exposure to university environment </a:t>
            </a:r>
            <a:r>
              <a:rPr lang="en-GB" dirty="0" smtClean="0">
                <a:solidFill>
                  <a:srgbClr val="FF0000"/>
                </a:solidFill>
                <a:latin typeface="Arial" charset="0"/>
              </a:rPr>
              <a:t>vital</a:t>
            </a:r>
            <a:endParaRPr lang="en-GB" dirty="0">
              <a:solidFill>
                <a:srgbClr val="FF0000"/>
              </a:solidFill>
              <a:latin typeface="Arial" charset="0"/>
            </a:endParaRPr>
          </a:p>
        </p:txBody>
      </p:sp>
      <p:pic>
        <p:nvPicPr>
          <p:cNvPr id="21510" name="Picture 2"/>
          <p:cNvPicPr>
            <a:picLocks noChangeAspect="1" noChangeArrowheads="1"/>
          </p:cNvPicPr>
          <p:nvPr/>
        </p:nvPicPr>
        <p:blipFill>
          <a:blip r:embed="rId2" cstate="print"/>
          <a:srcRect/>
          <a:stretch>
            <a:fillRect/>
          </a:stretch>
        </p:blipFill>
        <p:spPr bwMode="auto">
          <a:xfrm>
            <a:off x="7477125" y="260350"/>
            <a:ext cx="1316038"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67544" y="1844824"/>
            <a:ext cx="8229600" cy="3959646"/>
          </a:xfrm>
        </p:spPr>
        <p:txBody>
          <a:bodyPr/>
          <a:lstStyle/>
          <a:p>
            <a:pPr>
              <a:buFontTx/>
              <a:buNone/>
            </a:pPr>
            <a:r>
              <a:rPr lang="en-GB" sz="3000" dirty="0" smtClean="0">
                <a:latin typeface="Arial" pitchFamily="34" charset="0"/>
                <a:cs typeface="Arial" pitchFamily="34" charset="0"/>
              </a:rPr>
              <a:t>Student B</a:t>
            </a:r>
          </a:p>
          <a:p>
            <a:pPr>
              <a:buFontTx/>
              <a:buNone/>
            </a:pPr>
            <a:r>
              <a:rPr lang="en-GB" sz="3000" dirty="0" smtClean="0">
                <a:latin typeface="Arial" pitchFamily="34" charset="0"/>
                <a:cs typeface="Arial" pitchFamily="34" charset="0"/>
              </a:rPr>
              <a:t>‘It was a very unique feeling standing in the middle of the student union, an insignificant little pupil in a sea of students rushing past in the daily life. It was very exciting and spurred me on to think more and more about medicine.’</a:t>
            </a:r>
          </a:p>
        </p:txBody>
      </p:sp>
      <p:sp>
        <p:nvSpPr>
          <p:cNvPr id="22531" name="Date Placeholder 3"/>
          <p:cNvSpPr>
            <a:spLocks noGrp="1"/>
          </p:cNvSpPr>
          <p:nvPr>
            <p:ph type="dt" sz="quarter" idx="10"/>
          </p:nvPr>
        </p:nvSpPr>
        <p:spPr>
          <a:noFill/>
        </p:spPr>
        <p:txBody>
          <a:bodyPr/>
          <a:lstStyle/>
          <a:p>
            <a:fld id="{80D863F0-F58D-4C22-B81D-84A13B5E0CDA}"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pic>
        <p:nvPicPr>
          <p:cNvPr id="22533" name="Picture 2"/>
          <p:cNvPicPr>
            <a:picLocks noChangeAspect="1" noChangeArrowheads="1"/>
          </p:cNvPicPr>
          <p:nvPr/>
        </p:nvPicPr>
        <p:blipFill>
          <a:blip r:embed="rId3" cstate="print"/>
          <a:srcRect/>
          <a:stretch>
            <a:fillRect/>
          </a:stretch>
        </p:blipFill>
        <p:spPr bwMode="auto">
          <a:xfrm>
            <a:off x="7812088" y="333375"/>
            <a:ext cx="1157287" cy="145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916238" y="333375"/>
            <a:ext cx="5707062" cy="762000"/>
          </a:xfrm>
        </p:spPr>
        <p:txBody>
          <a:bodyPr/>
          <a:lstStyle/>
          <a:p>
            <a:r>
              <a:rPr lang="en-GB" sz="3200" dirty="0" smtClean="0">
                <a:solidFill>
                  <a:srgbClr val="FF0000"/>
                </a:solidFill>
                <a:latin typeface="Arial" charset="0"/>
                <a:cs typeface="Arial" charset="0"/>
              </a:rPr>
              <a:t>Ex - SOAMS students as ‘role models’</a:t>
            </a:r>
          </a:p>
        </p:txBody>
      </p:sp>
      <p:sp>
        <p:nvSpPr>
          <p:cNvPr id="23555" name="Content Placeholder 2"/>
          <p:cNvSpPr>
            <a:spLocks noGrp="1"/>
          </p:cNvSpPr>
          <p:nvPr>
            <p:ph idx="1"/>
          </p:nvPr>
        </p:nvSpPr>
        <p:spPr>
          <a:xfrm>
            <a:off x="611188" y="1844675"/>
            <a:ext cx="8229600" cy="3733800"/>
          </a:xfrm>
        </p:spPr>
        <p:txBody>
          <a:bodyPr/>
          <a:lstStyle/>
          <a:p>
            <a:pPr>
              <a:buFontTx/>
              <a:buNone/>
            </a:pPr>
            <a:r>
              <a:rPr lang="en-GB" sz="3000" dirty="0" smtClean="0">
                <a:solidFill>
                  <a:srgbClr val="FFFFFF"/>
                </a:solidFill>
                <a:latin typeface="Arial" pitchFamily="34" charset="0"/>
                <a:cs typeface="Arial" pitchFamily="34" charset="0"/>
              </a:rPr>
              <a:t>Student B</a:t>
            </a:r>
          </a:p>
          <a:p>
            <a:pPr>
              <a:buFontTx/>
              <a:buNone/>
            </a:pPr>
            <a:r>
              <a:rPr lang="en-GB" sz="3000" dirty="0" smtClean="0">
                <a:solidFill>
                  <a:srgbClr val="FFFFFF"/>
                </a:solidFill>
                <a:latin typeface="Arial" pitchFamily="34" charset="0"/>
                <a:cs typeface="Arial" pitchFamily="34" charset="0"/>
              </a:rPr>
              <a:t>‘A friend of my family is going through the A-Level process and I’ve been asked to go back to my old school to give her and others some support about the medical school process, interview techniques, UCAS form help etc.’</a:t>
            </a:r>
          </a:p>
        </p:txBody>
      </p:sp>
      <p:sp>
        <p:nvSpPr>
          <p:cNvPr id="23556" name="Date Placeholder 3"/>
          <p:cNvSpPr>
            <a:spLocks noGrp="1"/>
          </p:cNvSpPr>
          <p:nvPr>
            <p:ph type="dt" sz="quarter" idx="10"/>
          </p:nvPr>
        </p:nvSpPr>
        <p:spPr>
          <a:noFill/>
        </p:spPr>
        <p:txBody>
          <a:bodyPr/>
          <a:lstStyle/>
          <a:p>
            <a:fld id="{CA400950-D2EE-41EE-A10F-A02693FC2349}"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pic>
        <p:nvPicPr>
          <p:cNvPr id="23558" name="Picture 2"/>
          <p:cNvPicPr>
            <a:picLocks noChangeAspect="1" noChangeArrowheads="1"/>
          </p:cNvPicPr>
          <p:nvPr/>
        </p:nvPicPr>
        <p:blipFill>
          <a:blip r:embed="rId2" cstate="print"/>
          <a:srcRect/>
          <a:stretch>
            <a:fillRect/>
          </a:stretch>
        </p:blipFill>
        <p:spPr bwMode="auto">
          <a:xfrm>
            <a:off x="7596188" y="908050"/>
            <a:ext cx="1157287"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611188" y="1125538"/>
            <a:ext cx="8229600" cy="3733800"/>
          </a:xfrm>
        </p:spPr>
        <p:txBody>
          <a:bodyPr/>
          <a:lstStyle/>
          <a:p>
            <a:pPr>
              <a:buFontTx/>
              <a:buNone/>
            </a:pPr>
            <a:r>
              <a:rPr lang="en-GB" sz="3000" dirty="0" smtClean="0">
                <a:latin typeface="Arial" charset="0"/>
                <a:cs typeface="Arial" charset="0"/>
              </a:rPr>
              <a:t>‘I also helped mentor a student with SOAMS e-mentoring and he has been accepted in to medicine at a London based medical school.</a:t>
            </a:r>
          </a:p>
          <a:p>
            <a:pPr>
              <a:buFontTx/>
              <a:buNone/>
            </a:pPr>
            <a:r>
              <a:rPr lang="en-GB" sz="3000" dirty="0" smtClean="0">
                <a:latin typeface="Arial" charset="0"/>
                <a:cs typeface="Arial" charset="0"/>
              </a:rPr>
              <a:t>I think if you know people like you that have made it into medicine, it really helps you relate to the concept that you can do it too.’ </a:t>
            </a:r>
          </a:p>
          <a:p>
            <a:pPr>
              <a:buFontTx/>
              <a:buNone/>
            </a:pPr>
            <a:endParaRPr lang="en-GB" sz="2000" dirty="0" smtClean="0">
              <a:latin typeface="Arial" charset="0"/>
              <a:cs typeface="Arial" charset="0"/>
            </a:endParaRPr>
          </a:p>
          <a:p>
            <a:pPr>
              <a:buFontTx/>
              <a:buNone/>
            </a:pPr>
            <a:endParaRPr lang="en-GB" sz="2000" dirty="0" smtClean="0">
              <a:latin typeface="Arial" charset="0"/>
              <a:cs typeface="Arial" charset="0"/>
            </a:endParaRPr>
          </a:p>
        </p:txBody>
      </p:sp>
      <p:sp>
        <p:nvSpPr>
          <p:cNvPr id="24579" name="Date Placeholder 3"/>
          <p:cNvSpPr>
            <a:spLocks noGrp="1"/>
          </p:cNvSpPr>
          <p:nvPr>
            <p:ph type="dt" sz="quarter" idx="10"/>
          </p:nvPr>
        </p:nvSpPr>
        <p:spPr>
          <a:noFill/>
        </p:spPr>
        <p:txBody>
          <a:bodyPr/>
          <a:lstStyle/>
          <a:p>
            <a:fld id="{17125616-418B-4482-B298-43D05516D44A}"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pic>
        <p:nvPicPr>
          <p:cNvPr id="24581" name="Picture 2"/>
          <p:cNvPicPr>
            <a:picLocks noChangeAspect="1" noChangeArrowheads="1"/>
          </p:cNvPicPr>
          <p:nvPr/>
        </p:nvPicPr>
        <p:blipFill>
          <a:blip r:embed="rId2" cstate="print"/>
          <a:srcRect/>
          <a:stretch>
            <a:fillRect/>
          </a:stretch>
        </p:blipFill>
        <p:spPr bwMode="auto">
          <a:xfrm>
            <a:off x="7667625" y="4941888"/>
            <a:ext cx="1158875" cy="145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250825" y="1484784"/>
            <a:ext cx="8893175" cy="3024336"/>
          </a:xfrm>
        </p:spPr>
        <p:txBody>
          <a:bodyPr/>
          <a:lstStyle/>
          <a:p>
            <a:pPr>
              <a:buFontTx/>
              <a:buNone/>
            </a:pPr>
            <a:r>
              <a:rPr lang="en-GB" sz="2800" dirty="0" smtClean="0">
                <a:latin typeface="Arial" charset="0"/>
                <a:cs typeface="Arial" charset="0"/>
              </a:rPr>
              <a:t>‘I feel really privileged to have had the opportunity.  This has driven me to continue to be involved with the scheme throughout medical school as an ambassador and also encouraged me to get involved on a national scale with the BMA to ensure that all students have the same opportunities that I had.’</a:t>
            </a:r>
          </a:p>
          <a:p>
            <a:pPr>
              <a:buFontTx/>
              <a:buNone/>
            </a:pPr>
            <a:endParaRPr lang="en-GB" sz="2800" dirty="0" smtClean="0">
              <a:latin typeface="Arial" charset="0"/>
              <a:cs typeface="Arial" charset="0"/>
            </a:endParaRPr>
          </a:p>
        </p:txBody>
      </p:sp>
      <p:sp>
        <p:nvSpPr>
          <p:cNvPr id="25603" name="Date Placeholder 3"/>
          <p:cNvSpPr>
            <a:spLocks noGrp="1"/>
          </p:cNvSpPr>
          <p:nvPr>
            <p:ph type="dt" sz="quarter" idx="10"/>
          </p:nvPr>
        </p:nvSpPr>
        <p:spPr>
          <a:noFill/>
        </p:spPr>
        <p:txBody>
          <a:bodyPr/>
          <a:lstStyle/>
          <a:p>
            <a:fld id="{BCCB8EC9-5AA0-45C4-A016-04A2ADF9F03E}"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25605" name="TextBox 6"/>
          <p:cNvSpPr txBox="1">
            <a:spLocks noChangeArrowheads="1"/>
          </p:cNvSpPr>
          <p:nvPr/>
        </p:nvSpPr>
        <p:spPr bwMode="auto">
          <a:xfrm>
            <a:off x="2843213" y="260350"/>
            <a:ext cx="4321175" cy="585788"/>
          </a:xfrm>
          <a:prstGeom prst="rect">
            <a:avLst/>
          </a:prstGeom>
          <a:noFill/>
          <a:ln w="9525">
            <a:noFill/>
            <a:miter lim="800000"/>
            <a:headEnd/>
            <a:tailEnd/>
          </a:ln>
        </p:spPr>
        <p:txBody>
          <a:bodyPr>
            <a:spAutoFit/>
          </a:bodyPr>
          <a:lstStyle/>
          <a:p>
            <a:r>
              <a:rPr lang="en-GB" dirty="0">
                <a:solidFill>
                  <a:srgbClr val="FFFFFF"/>
                </a:solidFill>
                <a:latin typeface="Arial" charset="0"/>
              </a:rPr>
              <a:t>Student A</a:t>
            </a:r>
          </a:p>
        </p:txBody>
      </p:sp>
      <p:pic>
        <p:nvPicPr>
          <p:cNvPr id="25606" name="Picture 2"/>
          <p:cNvPicPr>
            <a:picLocks noChangeAspect="1" noChangeArrowheads="1"/>
          </p:cNvPicPr>
          <p:nvPr/>
        </p:nvPicPr>
        <p:blipFill>
          <a:blip r:embed="rId3" cstate="print"/>
          <a:srcRect/>
          <a:stretch>
            <a:fillRect/>
          </a:stretch>
        </p:blipFill>
        <p:spPr bwMode="auto">
          <a:xfrm>
            <a:off x="7812360" y="260648"/>
            <a:ext cx="916011" cy="1151855"/>
          </a:xfrm>
          <a:prstGeom prst="rect">
            <a:avLst/>
          </a:prstGeom>
          <a:noFill/>
          <a:ln w="9525">
            <a:noFill/>
            <a:miter lim="800000"/>
            <a:headEnd/>
            <a:tailEnd/>
          </a:ln>
        </p:spPr>
      </p:pic>
      <p:sp>
        <p:nvSpPr>
          <p:cNvPr id="7" name="Rectangle 6"/>
          <p:cNvSpPr/>
          <p:nvPr/>
        </p:nvSpPr>
        <p:spPr>
          <a:xfrm>
            <a:off x="611560" y="4725144"/>
            <a:ext cx="7776864" cy="1384995"/>
          </a:xfrm>
          <a:prstGeom prst="rect">
            <a:avLst/>
          </a:prstGeom>
        </p:spPr>
        <p:txBody>
          <a:bodyPr wrap="square">
            <a:spAutoFit/>
          </a:bodyPr>
          <a:lstStyle/>
          <a:p>
            <a:pPr>
              <a:buFont typeface="Arial" pitchFamily="34" charset="0"/>
              <a:buChar char="•"/>
            </a:pPr>
            <a:r>
              <a:rPr lang="en-GB" sz="2800" dirty="0">
                <a:latin typeface="Arial" charset="0"/>
              </a:rPr>
              <a:t>Interviewed for newsbeat</a:t>
            </a:r>
          </a:p>
          <a:p>
            <a:pPr>
              <a:buFont typeface="Arial" pitchFamily="34" charset="0"/>
              <a:buChar char="•"/>
            </a:pPr>
            <a:r>
              <a:rPr lang="en-GB" sz="2800" dirty="0">
                <a:latin typeface="Arial" charset="0"/>
              </a:rPr>
              <a:t>MSC Executive Lead on WP</a:t>
            </a:r>
          </a:p>
          <a:p>
            <a:pPr>
              <a:buFont typeface="Arial" pitchFamily="34" charset="0"/>
              <a:buChar char="•"/>
            </a:pPr>
            <a:r>
              <a:rPr lang="en-GB" sz="2800" dirty="0">
                <a:latin typeface="Arial" charset="0"/>
              </a:rPr>
              <a:t>ISC Chair for Sheffield Medical School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116013" y="1052513"/>
            <a:ext cx="7202487" cy="762000"/>
          </a:xfrm>
        </p:spPr>
        <p:txBody>
          <a:bodyPr/>
          <a:lstStyle/>
          <a:p>
            <a:r>
              <a:rPr lang="en-GB" sz="3200" u="sng" dirty="0" smtClean="0">
                <a:latin typeface="Arial" charset="0"/>
                <a:cs typeface="Arial" charset="0"/>
              </a:rPr>
              <a:t>Reflections on case studies</a:t>
            </a:r>
          </a:p>
        </p:txBody>
      </p:sp>
      <p:sp>
        <p:nvSpPr>
          <p:cNvPr id="27651" name="Text Placeholder 2"/>
          <p:cNvSpPr>
            <a:spLocks noGrp="1"/>
          </p:cNvSpPr>
          <p:nvPr>
            <p:ph type="body" sz="half" idx="1"/>
          </p:nvPr>
        </p:nvSpPr>
        <p:spPr>
          <a:xfrm>
            <a:off x="611188" y="1844674"/>
            <a:ext cx="7634287" cy="4104605"/>
          </a:xfrm>
        </p:spPr>
        <p:txBody>
          <a:bodyPr/>
          <a:lstStyle/>
          <a:p>
            <a:r>
              <a:rPr lang="en-GB" sz="3000" dirty="0" smtClean="0">
                <a:latin typeface="Arial" charset="0"/>
                <a:cs typeface="Arial" charset="0"/>
              </a:rPr>
              <a:t>SOAMS aims to support young people in overcoming barriers – </a:t>
            </a:r>
            <a:r>
              <a:rPr lang="en-GB" sz="3000" dirty="0" smtClean="0">
                <a:solidFill>
                  <a:srgbClr val="FF0000"/>
                </a:solidFill>
                <a:latin typeface="Arial" charset="0"/>
                <a:cs typeface="Arial" charset="0"/>
              </a:rPr>
              <a:t>real and perceived</a:t>
            </a:r>
          </a:p>
          <a:p>
            <a:r>
              <a:rPr lang="en-GB" sz="3000" dirty="0" smtClean="0">
                <a:latin typeface="Arial" charset="0"/>
                <a:cs typeface="Arial" charset="0"/>
              </a:rPr>
              <a:t>Ex-SOAMS students as role models – vital to success of scheme</a:t>
            </a:r>
          </a:p>
          <a:p>
            <a:pPr>
              <a:buNone/>
            </a:pPr>
            <a:endParaRPr lang="en-GB" sz="3000" dirty="0" smtClean="0">
              <a:latin typeface="Arial" charset="0"/>
              <a:cs typeface="Arial" charset="0"/>
            </a:endParaRPr>
          </a:p>
          <a:p>
            <a:r>
              <a:rPr lang="en-GB" sz="3000" dirty="0" smtClean="0">
                <a:latin typeface="Arial" charset="0"/>
                <a:cs typeface="Arial" charset="0"/>
              </a:rPr>
              <a:t>Is there more we can do with regard to role models going forward?</a:t>
            </a:r>
          </a:p>
        </p:txBody>
      </p:sp>
      <p:sp>
        <p:nvSpPr>
          <p:cNvPr id="27652" name="Date Placeholder 5"/>
          <p:cNvSpPr>
            <a:spLocks noGrp="1"/>
          </p:cNvSpPr>
          <p:nvPr>
            <p:ph type="dt" sz="quarter" idx="10"/>
          </p:nvPr>
        </p:nvSpPr>
        <p:spPr>
          <a:noFill/>
        </p:spPr>
        <p:txBody>
          <a:bodyPr/>
          <a:lstStyle/>
          <a:p>
            <a:fld id="{47446BE7-0DC6-4422-93FB-B0E13927FBCD}" type="datetime1">
              <a:rPr lang="en-GB"/>
              <a:pPr/>
              <a:t>27/06/2011</a:t>
            </a:fld>
            <a:endParaRPr lang="en-GB" dirty="0"/>
          </a:p>
        </p:txBody>
      </p:sp>
      <p:sp>
        <p:nvSpPr>
          <p:cNvPr id="7" name="Footer Placeholder 6"/>
          <p:cNvSpPr>
            <a:spLocks noGrp="1"/>
          </p:cNvSpPr>
          <p:nvPr>
            <p:ph type="ftr" sz="quarter" idx="11"/>
          </p:nvPr>
        </p:nvSpPr>
        <p:spPr/>
        <p:txBody>
          <a:bodyPr/>
          <a:lstStyle/>
          <a:p>
            <a:pPr>
              <a:defRPr/>
            </a:pPr>
            <a:r>
              <a:rPr lang="en-GB" dirty="0" smtClean="0"/>
              <a:t>© The University of Sheffield / Outreach and Access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611560" y="1340768"/>
            <a:ext cx="8229600" cy="3733800"/>
          </a:xfrm>
        </p:spPr>
        <p:txBody>
          <a:bodyPr/>
          <a:lstStyle/>
          <a:p>
            <a:r>
              <a:rPr lang="en-GB" dirty="0" smtClean="0">
                <a:latin typeface="Arial" charset="0"/>
                <a:cs typeface="Arial" charset="0"/>
              </a:rPr>
              <a:t>SOAMS model – how we target communities in Sheffield and surrounding regions</a:t>
            </a:r>
          </a:p>
          <a:p>
            <a:r>
              <a:rPr lang="en-GB" dirty="0" smtClean="0">
                <a:latin typeface="Arial" charset="0"/>
                <a:cs typeface="Arial" charset="0"/>
              </a:rPr>
              <a:t>Raise awareness, aspiration, achievement</a:t>
            </a:r>
          </a:p>
          <a:p>
            <a:r>
              <a:rPr lang="en-GB" dirty="0" smtClean="0">
                <a:latin typeface="Arial" charset="0"/>
                <a:cs typeface="Arial" charset="0"/>
              </a:rPr>
              <a:t>Model can be applied to other outreach schemes</a:t>
            </a:r>
          </a:p>
          <a:p>
            <a:pPr>
              <a:buNone/>
            </a:pPr>
            <a:endParaRPr lang="en-GB" dirty="0" smtClean="0">
              <a:latin typeface="Arial" charset="0"/>
              <a:cs typeface="Arial" charset="0"/>
            </a:endParaRPr>
          </a:p>
        </p:txBody>
      </p:sp>
      <p:sp>
        <p:nvSpPr>
          <p:cNvPr id="28675" name="Date Placeholder 3"/>
          <p:cNvSpPr>
            <a:spLocks noGrp="1"/>
          </p:cNvSpPr>
          <p:nvPr>
            <p:ph type="dt" sz="quarter" idx="10"/>
          </p:nvPr>
        </p:nvSpPr>
        <p:spPr>
          <a:noFill/>
        </p:spPr>
        <p:txBody>
          <a:bodyPr/>
          <a:lstStyle/>
          <a:p>
            <a:fld id="{F27212DB-CF35-4ADA-AC51-C0945CC1902F}"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2" name="TextBox 1"/>
          <p:cNvSpPr txBox="1"/>
          <p:nvPr/>
        </p:nvSpPr>
        <p:spPr>
          <a:xfrm>
            <a:off x="2955925" y="260350"/>
            <a:ext cx="4968875" cy="1077218"/>
          </a:xfrm>
          <a:prstGeom prst="rect">
            <a:avLst/>
          </a:prstGeom>
          <a:noFill/>
        </p:spPr>
        <p:txBody>
          <a:bodyPr>
            <a:spAutoFit/>
          </a:bodyPr>
          <a:lstStyle/>
          <a:p>
            <a:pPr algn="ctr">
              <a:defRPr/>
            </a:pPr>
            <a:r>
              <a:rPr lang="en-GB" u="sng" dirty="0" smtClean="0">
                <a:latin typeface="Arial" pitchFamily="34" charset="0"/>
                <a:cs typeface="Arial" pitchFamily="34" charset="0"/>
              </a:rPr>
              <a:t>‘Sense of Belonging’</a:t>
            </a:r>
          </a:p>
          <a:p>
            <a:pPr algn="ctr">
              <a:defRPr/>
            </a:pPr>
            <a:r>
              <a:rPr lang="en-GB" u="sng" dirty="0" smtClean="0">
                <a:latin typeface="Arial" pitchFamily="34" charset="0"/>
                <a:cs typeface="Arial" pitchFamily="34" charset="0"/>
              </a:rPr>
              <a:t>The SOAMS Model</a:t>
            </a:r>
            <a:endParaRPr lang="en-GB" u="sng" dirty="0">
              <a:latin typeface="Arial" pitchFamily="34" charset="0"/>
              <a:cs typeface="Arial" pitchFamily="34" charset="0"/>
            </a:endParaRPr>
          </a:p>
        </p:txBody>
      </p:sp>
      <p:pic>
        <p:nvPicPr>
          <p:cNvPr id="28678" name="Picture 6" descr="woman practicing dentistry on fake mouth"/>
          <p:cNvPicPr>
            <a:picLocks noChangeAspect="1" noChangeArrowheads="1"/>
          </p:cNvPicPr>
          <p:nvPr/>
        </p:nvPicPr>
        <p:blipFill>
          <a:blip r:embed="rId2" cstate="print"/>
          <a:srcRect/>
          <a:stretch>
            <a:fillRect/>
          </a:stretch>
        </p:blipFill>
        <p:spPr bwMode="auto">
          <a:xfrm>
            <a:off x="5784286" y="4437112"/>
            <a:ext cx="3180328" cy="2120851"/>
          </a:xfrm>
          <a:prstGeom prst="rect">
            <a:avLst/>
          </a:prstGeom>
          <a:noFill/>
          <a:ln w="9525">
            <a:noFill/>
            <a:miter lim="800000"/>
            <a:headEnd/>
            <a:tailEnd/>
          </a:ln>
        </p:spPr>
      </p:pic>
      <p:pic>
        <p:nvPicPr>
          <p:cNvPr id="28679" name="Picture 8" descr="Moot Court"/>
          <p:cNvPicPr>
            <a:picLocks noChangeAspect="1" noChangeArrowheads="1"/>
          </p:cNvPicPr>
          <p:nvPr/>
        </p:nvPicPr>
        <p:blipFill>
          <a:blip r:embed="rId3" cstate="print"/>
          <a:srcRect/>
          <a:stretch>
            <a:fillRect/>
          </a:stretch>
        </p:blipFill>
        <p:spPr bwMode="auto">
          <a:xfrm>
            <a:off x="2627784" y="4638386"/>
            <a:ext cx="2818929" cy="18798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179388" y="1125538"/>
            <a:ext cx="8497068" cy="4606925"/>
          </a:xfrm>
        </p:spPr>
        <p:txBody>
          <a:bodyPr/>
          <a:lstStyle/>
          <a:p>
            <a:pPr marL="0" indent="0">
              <a:buFontTx/>
              <a:buNone/>
            </a:pPr>
            <a:r>
              <a:rPr lang="en-US" dirty="0" smtClean="0">
                <a:latin typeface="Arial" charset="0"/>
                <a:cs typeface="Arial" charset="0"/>
              </a:rPr>
              <a:t>1. Access to professions – political backdrop</a:t>
            </a:r>
          </a:p>
          <a:p>
            <a:pPr marL="0" indent="0">
              <a:buFontTx/>
              <a:buNone/>
            </a:pPr>
            <a:r>
              <a:rPr lang="en-US" dirty="0" smtClean="0">
                <a:solidFill>
                  <a:srgbClr val="FCFBE3"/>
                </a:solidFill>
                <a:latin typeface="Arial" charset="0"/>
                <a:cs typeface="Arial" charset="0"/>
              </a:rPr>
              <a:t>2. Case studies</a:t>
            </a:r>
            <a:endParaRPr lang="en-US" dirty="0" smtClean="0">
              <a:latin typeface="Arial" charset="0"/>
              <a:cs typeface="Arial" charset="0"/>
            </a:endParaRPr>
          </a:p>
          <a:p>
            <a:pPr marL="0" indent="0">
              <a:buFontTx/>
              <a:buNone/>
            </a:pPr>
            <a:r>
              <a:rPr lang="en-US" dirty="0" smtClean="0">
                <a:latin typeface="Arial" charset="0"/>
                <a:cs typeface="Arial" charset="0"/>
              </a:rPr>
              <a:t>3. SOAMS ‘model’</a:t>
            </a:r>
          </a:p>
          <a:p>
            <a:pPr marL="0" indent="0">
              <a:buFontTx/>
              <a:buNone/>
            </a:pPr>
            <a:r>
              <a:rPr lang="en-US" dirty="0" smtClean="0">
                <a:latin typeface="Arial" charset="0"/>
                <a:cs typeface="Arial" charset="0"/>
              </a:rPr>
              <a:t>	- how we target local communities </a:t>
            </a:r>
          </a:p>
          <a:p>
            <a:pPr marL="0" indent="0">
              <a:buFontTx/>
              <a:buNone/>
            </a:pPr>
            <a:r>
              <a:rPr lang="en-US" dirty="0" smtClean="0">
                <a:latin typeface="Arial" charset="0"/>
                <a:cs typeface="Arial" charset="0"/>
              </a:rPr>
              <a:t> 	- </a:t>
            </a:r>
            <a:r>
              <a:rPr lang="en-US" dirty="0" err="1" smtClean="0">
                <a:latin typeface="Arial" charset="0"/>
                <a:cs typeface="Arial" charset="0"/>
              </a:rPr>
              <a:t>programme</a:t>
            </a:r>
            <a:r>
              <a:rPr lang="en-US" dirty="0" smtClean="0">
                <a:latin typeface="Arial" charset="0"/>
                <a:cs typeface="Arial" charset="0"/>
              </a:rPr>
              <a:t> structure </a:t>
            </a:r>
          </a:p>
          <a:p>
            <a:pPr marL="0" indent="0">
              <a:buFontTx/>
              <a:buNone/>
            </a:pPr>
            <a:r>
              <a:rPr lang="en-US" dirty="0" smtClean="0">
                <a:latin typeface="Arial" charset="0"/>
                <a:cs typeface="Arial" charset="0"/>
              </a:rPr>
              <a:t>4. Reflections on the scheme </a:t>
            </a:r>
          </a:p>
          <a:p>
            <a:pPr marL="0" indent="0">
              <a:buFontTx/>
              <a:buNone/>
            </a:pPr>
            <a:r>
              <a:rPr lang="en-US" dirty="0" smtClean="0">
                <a:latin typeface="Arial" charset="0"/>
                <a:cs typeface="Arial" charset="0"/>
              </a:rPr>
              <a:t>	- key features and what the future holds?</a:t>
            </a:r>
          </a:p>
        </p:txBody>
      </p:sp>
      <p:sp>
        <p:nvSpPr>
          <p:cNvPr id="8195" name="Date Placeholder 3"/>
          <p:cNvSpPr>
            <a:spLocks noGrp="1"/>
          </p:cNvSpPr>
          <p:nvPr>
            <p:ph type="dt" sz="quarter" idx="10"/>
          </p:nvPr>
        </p:nvSpPr>
        <p:spPr>
          <a:noFill/>
        </p:spPr>
        <p:txBody>
          <a:bodyPr/>
          <a:lstStyle/>
          <a:p>
            <a:fld id="{91EF7910-EF62-4F5C-957D-729D833A899B}" type="datetime1">
              <a:rPr lang="en-GB"/>
              <a:pPr/>
              <a:t>27/06/2011</a:t>
            </a:fld>
            <a:endParaRPr lang="en-GB" dirty="0"/>
          </a:p>
        </p:txBody>
      </p:sp>
      <p:sp>
        <p:nvSpPr>
          <p:cNvPr id="5" name="Footer Placeholder 4"/>
          <p:cNvSpPr>
            <a:spLocks noGrp="1"/>
          </p:cNvSpPr>
          <p:nvPr>
            <p:ph type="ftr" sz="quarter" idx="11"/>
          </p:nvPr>
        </p:nvSpPr>
        <p:spPr>
          <a:xfrm>
            <a:off x="1371600" y="6669088"/>
            <a:ext cx="5181600" cy="304800"/>
          </a:xfrm>
        </p:spPr>
        <p:txBody>
          <a:bodyPr/>
          <a:lstStyle/>
          <a:p>
            <a:pPr>
              <a:defRPr/>
            </a:pPr>
            <a:r>
              <a:rPr lang="en-GB" dirty="0" smtClean="0"/>
              <a:t>© The University of Sheffield / Outreach and Access</a:t>
            </a:r>
            <a:endParaRPr lang="en-GB" dirty="0"/>
          </a:p>
        </p:txBody>
      </p:sp>
      <p:pic>
        <p:nvPicPr>
          <p:cNvPr id="8197" name="Picture 6" descr="Main LOGO"/>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7459663" y="5668963"/>
            <a:ext cx="1584325" cy="1189037"/>
          </a:xfrm>
          <a:prstGeom prst="rect">
            <a:avLst/>
          </a:prstGeom>
          <a:noFill/>
          <a:ln w="9525">
            <a:noFill/>
            <a:miter lim="800000"/>
            <a:headEnd/>
            <a:tailEnd/>
          </a:ln>
        </p:spPr>
      </p:pic>
      <p:sp>
        <p:nvSpPr>
          <p:cNvPr id="2" name="TextBox 1"/>
          <p:cNvSpPr txBox="1"/>
          <p:nvPr/>
        </p:nvSpPr>
        <p:spPr>
          <a:xfrm>
            <a:off x="2987675" y="260350"/>
            <a:ext cx="5616575" cy="584775"/>
          </a:xfrm>
          <a:prstGeom prst="rect">
            <a:avLst/>
          </a:prstGeom>
          <a:noFill/>
        </p:spPr>
        <p:txBody>
          <a:bodyPr>
            <a:spAutoFit/>
          </a:bodyPr>
          <a:lstStyle/>
          <a:p>
            <a:pPr>
              <a:defRPr/>
            </a:pPr>
            <a:r>
              <a:rPr lang="en-GB" dirty="0" smtClean="0">
                <a:latin typeface="+mn-lt"/>
              </a:rPr>
              <a:t>Key Themes </a:t>
            </a:r>
            <a:endParaRPr lang="en-GB"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611188" y="1341438"/>
            <a:ext cx="8353300" cy="4751387"/>
          </a:xfrm>
        </p:spPr>
        <p:txBody>
          <a:bodyPr/>
          <a:lstStyle/>
          <a:p>
            <a:r>
              <a:rPr lang="en-GB" dirty="0" smtClean="0">
                <a:latin typeface="Arial" charset="0"/>
                <a:cs typeface="Arial" charset="0"/>
              </a:rPr>
              <a:t>First generation HE </a:t>
            </a:r>
            <a:endParaRPr lang="en-GB" dirty="0" smtClean="0">
              <a:solidFill>
                <a:srgbClr val="FF0000"/>
              </a:solidFill>
              <a:latin typeface="Arial" charset="0"/>
              <a:cs typeface="Arial" charset="0"/>
            </a:endParaRPr>
          </a:p>
          <a:p>
            <a:r>
              <a:rPr lang="en-GB" dirty="0" smtClean="0">
                <a:latin typeface="Arial" charset="0"/>
                <a:cs typeface="Arial" charset="0"/>
              </a:rPr>
              <a:t>Need to study locally</a:t>
            </a:r>
            <a:r>
              <a:rPr lang="en-GB" dirty="0" smtClean="0">
                <a:latin typeface="Agency FB" pitchFamily="34" charset="0"/>
                <a:cs typeface="Arial" charset="0"/>
              </a:rPr>
              <a:t>           </a:t>
            </a:r>
            <a:r>
              <a:rPr lang="en-GB" i="1" dirty="0" smtClean="0">
                <a:latin typeface="Arial" charset="0"/>
                <a:cs typeface="Arial" charset="0"/>
              </a:rPr>
              <a:t>or</a:t>
            </a:r>
          </a:p>
          <a:p>
            <a:r>
              <a:rPr lang="en-GB" dirty="0" smtClean="0">
                <a:latin typeface="Arial" charset="0"/>
                <a:cs typeface="Arial" charset="0"/>
              </a:rPr>
              <a:t>Have personal circumstances that may limit aspirations</a:t>
            </a:r>
            <a:r>
              <a:rPr lang="en-GB" dirty="0" smtClean="0">
                <a:latin typeface="Agency FB" pitchFamily="34" charset="0"/>
                <a:cs typeface="Arial" charset="0"/>
              </a:rPr>
              <a:t> </a:t>
            </a:r>
            <a:endParaRPr lang="en-GB" dirty="0" smtClean="0">
              <a:solidFill>
                <a:srgbClr val="FF0000"/>
              </a:solidFill>
              <a:latin typeface="Arial" charset="0"/>
              <a:cs typeface="Arial" charset="0"/>
            </a:endParaRPr>
          </a:p>
          <a:p>
            <a:r>
              <a:rPr lang="en-GB" dirty="0" smtClean="0">
                <a:latin typeface="Arial" charset="0"/>
                <a:cs typeface="Arial" charset="0"/>
              </a:rPr>
              <a:t>Good in Science and Maths – top 10%</a:t>
            </a:r>
            <a:r>
              <a:rPr lang="en-GB" dirty="0" smtClean="0">
                <a:latin typeface="Agency FB" pitchFamily="34" charset="0"/>
                <a:cs typeface="Arial" charset="0"/>
              </a:rPr>
              <a:t>  </a:t>
            </a:r>
          </a:p>
          <a:p>
            <a:r>
              <a:rPr lang="en-GB" dirty="0" smtClean="0">
                <a:latin typeface="Arial" charset="0"/>
                <a:cs typeface="Arial" charset="0"/>
              </a:rPr>
              <a:t>Parental occupation – NS-SEC</a:t>
            </a:r>
          </a:p>
          <a:p>
            <a:r>
              <a:rPr lang="en-GB" dirty="0" smtClean="0">
                <a:latin typeface="Arial" charset="0"/>
                <a:cs typeface="Arial" charset="0"/>
              </a:rPr>
              <a:t>Postcode – IMD</a:t>
            </a:r>
          </a:p>
          <a:p>
            <a:pPr>
              <a:buNone/>
            </a:pPr>
            <a:r>
              <a:rPr lang="en-GB" dirty="0" smtClean="0">
                <a:latin typeface="Arial" charset="0"/>
                <a:cs typeface="Arial" charset="0"/>
              </a:rPr>
              <a:t>*Currently reviewing for “basket of indicators*</a:t>
            </a:r>
          </a:p>
        </p:txBody>
      </p:sp>
      <p:sp>
        <p:nvSpPr>
          <p:cNvPr id="30723" name="Date Placeholder 3"/>
          <p:cNvSpPr>
            <a:spLocks noGrp="1"/>
          </p:cNvSpPr>
          <p:nvPr>
            <p:ph type="dt" sz="quarter" idx="10"/>
          </p:nvPr>
        </p:nvSpPr>
        <p:spPr>
          <a:noFill/>
        </p:spPr>
        <p:txBody>
          <a:bodyPr/>
          <a:lstStyle/>
          <a:p>
            <a:fld id="{5B9E77C6-1F34-4CB6-BE92-F5A06F2F4AE8}"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30725" name="TextBox 5"/>
          <p:cNvSpPr txBox="1">
            <a:spLocks noChangeArrowheads="1"/>
          </p:cNvSpPr>
          <p:nvPr/>
        </p:nvSpPr>
        <p:spPr bwMode="auto">
          <a:xfrm>
            <a:off x="2843213" y="260350"/>
            <a:ext cx="5400675" cy="1077218"/>
          </a:xfrm>
          <a:prstGeom prst="rect">
            <a:avLst/>
          </a:prstGeom>
          <a:noFill/>
          <a:ln w="9525">
            <a:noFill/>
            <a:miter lim="800000"/>
            <a:headEnd/>
            <a:tailEnd/>
          </a:ln>
        </p:spPr>
        <p:txBody>
          <a:bodyPr>
            <a:spAutoFit/>
          </a:bodyPr>
          <a:lstStyle/>
          <a:p>
            <a:r>
              <a:rPr lang="en-GB" u="sng" dirty="0">
                <a:latin typeface="Arial" charset="0"/>
              </a:rPr>
              <a:t>SOAMS targeting </a:t>
            </a:r>
            <a:r>
              <a:rPr lang="en-GB" u="sng" dirty="0" smtClean="0">
                <a:latin typeface="Arial" charset="0"/>
              </a:rPr>
              <a:t>guidelines</a:t>
            </a:r>
          </a:p>
          <a:p>
            <a:r>
              <a:rPr lang="en-GB" u="sng" dirty="0" smtClean="0">
                <a:latin typeface="Arial" charset="0"/>
              </a:rPr>
              <a:t>(most able least likely)</a:t>
            </a:r>
            <a:endParaRPr lang="en-GB" u="sng" dirty="0">
              <a:latin typeface="Arial" charset="0"/>
            </a:endParaRPr>
          </a:p>
        </p:txBody>
      </p:sp>
      <p:pic>
        <p:nvPicPr>
          <p:cNvPr id="30726" name="Picture 6" descr="C:\Users\Amy\AppData\Local\Microsoft\Windows\Temporary Internet Files\Content.IE5\929IPJJO\MC900434713[1].wmf"/>
          <p:cNvPicPr>
            <a:picLocks noChangeAspect="1" noChangeArrowheads="1"/>
          </p:cNvPicPr>
          <p:nvPr/>
        </p:nvPicPr>
        <p:blipFill>
          <a:blip r:embed="rId2" cstate="print"/>
          <a:srcRect/>
          <a:stretch>
            <a:fillRect/>
          </a:stretch>
        </p:blipFill>
        <p:spPr bwMode="auto">
          <a:xfrm>
            <a:off x="4016375" y="3181350"/>
            <a:ext cx="488950" cy="514350"/>
          </a:xfrm>
          <a:prstGeom prst="rect">
            <a:avLst/>
          </a:prstGeom>
          <a:noFill/>
          <a:ln w="9525">
            <a:noFill/>
            <a:miter lim="800000"/>
            <a:headEnd/>
            <a:tailEnd/>
          </a:ln>
        </p:spPr>
      </p:pic>
      <p:pic>
        <p:nvPicPr>
          <p:cNvPr id="30727" name="Picture 6" descr="C:\Users\Amy\AppData\Local\Microsoft\Windows\Temporary Internet Files\Content.IE5\929IPJJO\MC900434713[1].wmf"/>
          <p:cNvPicPr>
            <a:picLocks noChangeAspect="1" noChangeArrowheads="1"/>
          </p:cNvPicPr>
          <p:nvPr/>
        </p:nvPicPr>
        <p:blipFill>
          <a:blip r:embed="rId2" cstate="print"/>
          <a:srcRect/>
          <a:stretch>
            <a:fillRect/>
          </a:stretch>
        </p:blipFill>
        <p:spPr bwMode="auto">
          <a:xfrm>
            <a:off x="8172450" y="3779838"/>
            <a:ext cx="490538" cy="512762"/>
          </a:xfrm>
          <a:prstGeom prst="rect">
            <a:avLst/>
          </a:prstGeom>
          <a:noFill/>
          <a:ln w="9525">
            <a:noFill/>
            <a:miter lim="800000"/>
            <a:headEnd/>
            <a:tailEnd/>
          </a:ln>
        </p:spPr>
      </p:pic>
      <p:pic>
        <p:nvPicPr>
          <p:cNvPr id="30728" name="Picture 6" descr="C:\Users\Amy\AppData\Local\Microsoft\Windows\Temporary Internet Files\Content.IE5\929IPJJO\MC900434713[1].wmf"/>
          <p:cNvPicPr>
            <a:picLocks noChangeAspect="1" noChangeArrowheads="1"/>
          </p:cNvPicPr>
          <p:nvPr/>
        </p:nvPicPr>
        <p:blipFill>
          <a:blip r:embed="rId2" cstate="print"/>
          <a:srcRect/>
          <a:stretch>
            <a:fillRect/>
          </a:stretch>
        </p:blipFill>
        <p:spPr bwMode="auto">
          <a:xfrm>
            <a:off x="4983163" y="2060575"/>
            <a:ext cx="490537" cy="514350"/>
          </a:xfrm>
          <a:prstGeom prst="rect">
            <a:avLst/>
          </a:prstGeom>
          <a:noFill/>
          <a:ln w="9525">
            <a:noFill/>
            <a:miter lim="800000"/>
            <a:headEnd/>
            <a:tailEnd/>
          </a:ln>
        </p:spPr>
      </p:pic>
      <p:pic>
        <p:nvPicPr>
          <p:cNvPr id="30729" name="Picture 6" descr="C:\Users\Amy\AppData\Local\Microsoft\Windows\Temporary Internet Files\Content.IE5\929IPJJO\MC900434713[1].wmf"/>
          <p:cNvPicPr>
            <a:picLocks noChangeAspect="1" noChangeArrowheads="1"/>
          </p:cNvPicPr>
          <p:nvPr/>
        </p:nvPicPr>
        <p:blipFill>
          <a:blip r:embed="rId2" cstate="print"/>
          <a:srcRect/>
          <a:stretch>
            <a:fillRect/>
          </a:stretch>
        </p:blipFill>
        <p:spPr bwMode="auto">
          <a:xfrm>
            <a:off x="4738688" y="1341438"/>
            <a:ext cx="490537" cy="51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276600" y="333375"/>
            <a:ext cx="4752975" cy="762000"/>
          </a:xfrm>
        </p:spPr>
        <p:txBody>
          <a:bodyPr/>
          <a:lstStyle/>
          <a:p>
            <a:r>
              <a:rPr lang="en-GB" sz="3600" u="sng" dirty="0" smtClean="0">
                <a:latin typeface="Arial" charset="0"/>
                <a:cs typeface="Arial" charset="0"/>
              </a:rPr>
              <a:t>SOAMS Targeting </a:t>
            </a:r>
          </a:p>
        </p:txBody>
      </p:sp>
      <p:sp>
        <p:nvSpPr>
          <p:cNvPr id="31747" name="Content Placeholder 2"/>
          <p:cNvSpPr>
            <a:spLocks noGrp="1"/>
          </p:cNvSpPr>
          <p:nvPr>
            <p:ph idx="1"/>
          </p:nvPr>
        </p:nvSpPr>
        <p:spPr>
          <a:xfrm>
            <a:off x="611188" y="1341438"/>
            <a:ext cx="8229600" cy="3733800"/>
          </a:xfrm>
        </p:spPr>
        <p:txBody>
          <a:bodyPr/>
          <a:lstStyle/>
          <a:p>
            <a:r>
              <a:rPr lang="en-GB" dirty="0" smtClean="0">
                <a:solidFill>
                  <a:srgbClr val="FF0000"/>
                </a:solidFill>
              </a:rPr>
              <a:t>Targeting communities through school contacts</a:t>
            </a:r>
          </a:p>
          <a:p>
            <a:r>
              <a:rPr lang="en-GB" dirty="0" smtClean="0">
                <a:solidFill>
                  <a:srgbClr val="FFFFFF"/>
                </a:solidFill>
              </a:rPr>
              <a:t>Still get support that school/college offers – but can build relationships with individuals and their families – strong networks</a:t>
            </a:r>
          </a:p>
          <a:p>
            <a:r>
              <a:rPr lang="en-GB" dirty="0" smtClean="0">
                <a:solidFill>
                  <a:srgbClr val="FFFFFF"/>
                </a:solidFill>
              </a:rPr>
              <a:t>Risk factor – losing school contacts</a:t>
            </a:r>
          </a:p>
          <a:p>
            <a:r>
              <a:rPr lang="en-GB" dirty="0" smtClean="0">
                <a:solidFill>
                  <a:srgbClr val="FFFFFF"/>
                </a:solidFill>
              </a:rPr>
              <a:t>Selective scheme - sense of achievement and source of motivation for students</a:t>
            </a:r>
          </a:p>
          <a:p>
            <a:pPr>
              <a:buNone/>
            </a:pPr>
            <a:endParaRPr lang="en-GB" dirty="0" smtClean="0">
              <a:solidFill>
                <a:srgbClr val="FFFFFF"/>
              </a:solidFill>
            </a:endParaRPr>
          </a:p>
          <a:p>
            <a:pPr>
              <a:buFontTx/>
              <a:buNone/>
            </a:pPr>
            <a:endParaRPr lang="en-GB" dirty="0" smtClean="0">
              <a:solidFill>
                <a:srgbClr val="FFFFFF"/>
              </a:solidFill>
            </a:endParaRPr>
          </a:p>
        </p:txBody>
      </p:sp>
      <p:sp>
        <p:nvSpPr>
          <p:cNvPr id="31748" name="Date Placeholder 3"/>
          <p:cNvSpPr>
            <a:spLocks noGrp="1"/>
          </p:cNvSpPr>
          <p:nvPr>
            <p:ph type="dt" sz="quarter" idx="10"/>
          </p:nvPr>
        </p:nvSpPr>
        <p:spPr>
          <a:noFill/>
        </p:spPr>
        <p:txBody>
          <a:bodyPr/>
          <a:lstStyle/>
          <a:p>
            <a:fld id="{C3AFC11B-68AA-4361-9362-AB50E18845B0}"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0"/>
          </p:nvPr>
        </p:nvSpPr>
        <p:spPr>
          <a:noFill/>
        </p:spPr>
        <p:txBody>
          <a:bodyPr/>
          <a:lstStyle/>
          <a:p>
            <a:fld id="{B16B3CA4-CD68-4B28-BCCE-5C711CB0A380}" type="datetime1">
              <a:rPr lang="en-GB"/>
              <a:pPr/>
              <a:t>27/06/2011</a:t>
            </a:fld>
            <a:endParaRPr lang="en-GB" dirty="0"/>
          </a:p>
        </p:txBody>
      </p:sp>
      <p:sp>
        <p:nvSpPr>
          <p:cNvPr id="6" name="Footer Placeholder 5"/>
          <p:cNvSpPr>
            <a:spLocks noGrp="1"/>
          </p:cNvSpPr>
          <p:nvPr>
            <p:ph type="ftr" sz="quarter" idx="11"/>
          </p:nvPr>
        </p:nvSpPr>
        <p:spPr/>
        <p:txBody>
          <a:bodyPr/>
          <a:lstStyle/>
          <a:p>
            <a:pPr>
              <a:defRPr/>
            </a:pPr>
            <a:r>
              <a:rPr lang="en-GB" dirty="0"/>
              <a:t>© The University of Sheffield / </a:t>
            </a:r>
            <a:r>
              <a:rPr lang="en-GB" dirty="0" smtClean="0"/>
              <a:t>Student Services Department</a:t>
            </a:r>
            <a:endParaRPr lang="en-GB" dirty="0"/>
          </a:p>
        </p:txBody>
      </p:sp>
      <p:sp>
        <p:nvSpPr>
          <p:cNvPr id="9220" name="Rectangle 2"/>
          <p:cNvSpPr>
            <a:spLocks noGrp="1" noChangeArrowheads="1"/>
          </p:cNvSpPr>
          <p:nvPr>
            <p:ph type="title"/>
          </p:nvPr>
        </p:nvSpPr>
        <p:spPr>
          <a:xfrm>
            <a:off x="395288" y="1125538"/>
            <a:ext cx="8229600" cy="762000"/>
          </a:xfrm>
        </p:spPr>
        <p:txBody>
          <a:bodyPr/>
          <a:lstStyle/>
          <a:p>
            <a:pPr eaLnBrk="1" hangingPunct="1">
              <a:defRPr/>
            </a:pPr>
            <a:r>
              <a:rPr lang="en-GB" dirty="0" smtClean="0">
                <a:solidFill>
                  <a:srgbClr val="2A196F"/>
                </a:solidFill>
                <a:latin typeface="+mn-lt"/>
              </a:rPr>
              <a:t>Two Distinct Phases:</a:t>
            </a:r>
          </a:p>
        </p:txBody>
      </p:sp>
      <p:sp>
        <p:nvSpPr>
          <p:cNvPr id="32773" name="Rectangle 3"/>
          <p:cNvSpPr>
            <a:spLocks noGrp="1" noChangeArrowheads="1"/>
          </p:cNvSpPr>
          <p:nvPr>
            <p:ph type="body" sz="half" idx="1"/>
          </p:nvPr>
        </p:nvSpPr>
        <p:spPr>
          <a:xfrm>
            <a:off x="177800" y="1989138"/>
            <a:ext cx="3962400" cy="2432050"/>
          </a:xfrm>
          <a:ln>
            <a:solidFill>
              <a:schemeClr val="accent4">
                <a:lumMod val="50000"/>
              </a:schemeClr>
            </a:solidFill>
          </a:ln>
        </p:spPr>
        <p:txBody>
          <a:bodyPr/>
          <a:lstStyle/>
          <a:p>
            <a:pPr eaLnBrk="1" hangingPunct="1">
              <a:lnSpc>
                <a:spcPct val="80000"/>
              </a:lnSpc>
              <a:buFontTx/>
              <a:buNone/>
            </a:pPr>
            <a:r>
              <a:rPr lang="en-GB" sz="2600" dirty="0" smtClean="0"/>
              <a:t>      </a:t>
            </a:r>
            <a:endParaRPr lang="en-GB" sz="2600" b="1" dirty="0" smtClean="0"/>
          </a:p>
          <a:p>
            <a:pPr eaLnBrk="1" hangingPunct="1">
              <a:lnSpc>
                <a:spcPct val="80000"/>
              </a:lnSpc>
              <a:buFontTx/>
              <a:buNone/>
            </a:pPr>
            <a:r>
              <a:rPr lang="en-GB" sz="2800" b="1" dirty="0" smtClean="0"/>
              <a:t>PHASE 1           Places</a:t>
            </a:r>
          </a:p>
          <a:p>
            <a:pPr eaLnBrk="1" hangingPunct="1">
              <a:lnSpc>
                <a:spcPct val="80000"/>
              </a:lnSpc>
              <a:buFontTx/>
              <a:buNone/>
            </a:pPr>
            <a:r>
              <a:rPr lang="en-GB" sz="2400" dirty="0" smtClean="0"/>
              <a:t>Year 9 	             90</a:t>
            </a:r>
          </a:p>
          <a:p>
            <a:pPr eaLnBrk="1" hangingPunct="1">
              <a:lnSpc>
                <a:spcPct val="80000"/>
              </a:lnSpc>
              <a:buFontTx/>
              <a:buNone/>
            </a:pPr>
            <a:r>
              <a:rPr lang="en-GB" sz="2400" dirty="0" smtClean="0"/>
              <a:t>Year 10 		 90</a:t>
            </a:r>
          </a:p>
          <a:p>
            <a:pPr eaLnBrk="1" hangingPunct="1">
              <a:lnSpc>
                <a:spcPct val="80000"/>
              </a:lnSpc>
              <a:buFontTx/>
              <a:buNone/>
            </a:pPr>
            <a:r>
              <a:rPr lang="en-GB" sz="2400" dirty="0" smtClean="0"/>
              <a:t>Year 11 		 90 </a:t>
            </a:r>
          </a:p>
          <a:p>
            <a:pPr eaLnBrk="1" hangingPunct="1">
              <a:lnSpc>
                <a:spcPct val="80000"/>
              </a:lnSpc>
            </a:pPr>
            <a:endParaRPr lang="en-GB" sz="2400" dirty="0" smtClean="0"/>
          </a:p>
          <a:p>
            <a:pPr eaLnBrk="1" hangingPunct="1">
              <a:lnSpc>
                <a:spcPct val="80000"/>
              </a:lnSpc>
            </a:pPr>
            <a:endParaRPr lang="en-GB" sz="800" dirty="0" smtClean="0"/>
          </a:p>
          <a:p>
            <a:pPr eaLnBrk="1" hangingPunct="1">
              <a:lnSpc>
                <a:spcPct val="80000"/>
              </a:lnSpc>
              <a:buFontTx/>
              <a:buNone/>
            </a:pPr>
            <a:r>
              <a:rPr lang="en-GB" sz="2400" dirty="0" smtClean="0"/>
              <a:t>	</a:t>
            </a:r>
          </a:p>
          <a:p>
            <a:pPr eaLnBrk="1" hangingPunct="1">
              <a:lnSpc>
                <a:spcPct val="80000"/>
              </a:lnSpc>
              <a:buFontTx/>
              <a:buNone/>
            </a:pPr>
            <a:r>
              <a:rPr lang="en-GB" sz="2400" dirty="0" smtClean="0"/>
              <a:t>	</a:t>
            </a:r>
          </a:p>
        </p:txBody>
      </p:sp>
      <p:sp>
        <p:nvSpPr>
          <p:cNvPr id="32774" name="Text Box 10"/>
          <p:cNvSpPr txBox="1">
            <a:spLocks noChangeArrowheads="1"/>
          </p:cNvSpPr>
          <p:nvPr/>
        </p:nvSpPr>
        <p:spPr bwMode="auto">
          <a:xfrm>
            <a:off x="5292725" y="2852738"/>
            <a:ext cx="3600450" cy="2370137"/>
          </a:xfrm>
          <a:prstGeom prst="rect">
            <a:avLst/>
          </a:prstGeom>
          <a:noFill/>
          <a:ln>
            <a:solidFill>
              <a:schemeClr val="accent4">
                <a:lumMod val="50000"/>
              </a:schemeClr>
            </a:solidFill>
          </a:ln>
        </p:spPr>
        <p:txBody>
          <a:bodyPr>
            <a:spAutoFit/>
          </a:bodyPr>
          <a:lstStyle/>
          <a:p>
            <a:r>
              <a:rPr lang="en-GB" sz="2400" dirty="0">
                <a:solidFill>
                  <a:schemeClr val="bg2"/>
                </a:solidFill>
                <a:latin typeface="TUOS Blake" pitchFamily="34" charset="0"/>
              </a:rPr>
              <a:t> </a:t>
            </a:r>
          </a:p>
          <a:p>
            <a:r>
              <a:rPr lang="en-GB" sz="2800" b="1" dirty="0">
                <a:solidFill>
                  <a:schemeClr val="bg2"/>
                </a:solidFill>
                <a:latin typeface="TUOS Blake" pitchFamily="34" charset="0"/>
              </a:rPr>
              <a:t>PHASE 2     Places</a:t>
            </a:r>
          </a:p>
          <a:p>
            <a:r>
              <a:rPr lang="en-GB" sz="2400" dirty="0">
                <a:solidFill>
                  <a:schemeClr val="bg2"/>
                </a:solidFill>
                <a:latin typeface="TUOS Blake" pitchFamily="34" charset="0"/>
              </a:rPr>
              <a:t> Year 12        </a:t>
            </a:r>
            <a:r>
              <a:rPr lang="en-GB" sz="2400" dirty="0" smtClean="0">
                <a:solidFill>
                  <a:schemeClr val="bg2"/>
                </a:solidFill>
                <a:latin typeface="TUOS Blake" pitchFamily="34" charset="0"/>
              </a:rPr>
              <a:t>      </a:t>
            </a:r>
            <a:r>
              <a:rPr lang="en-GB" sz="2400" dirty="0">
                <a:solidFill>
                  <a:schemeClr val="bg2"/>
                </a:solidFill>
                <a:latin typeface="TUOS Blake" pitchFamily="34" charset="0"/>
              </a:rPr>
              <a:t>up to 45</a:t>
            </a:r>
          </a:p>
          <a:p>
            <a:r>
              <a:rPr lang="en-GB" sz="2400" dirty="0">
                <a:solidFill>
                  <a:schemeClr val="bg2"/>
                </a:solidFill>
                <a:latin typeface="TUOS Blake" pitchFamily="34" charset="0"/>
              </a:rPr>
              <a:t> Year 13 	   up to 45 </a:t>
            </a:r>
          </a:p>
          <a:p>
            <a:pPr>
              <a:spcBef>
                <a:spcPct val="50000"/>
              </a:spcBef>
            </a:pPr>
            <a:endParaRPr lang="en-GB" dirty="0">
              <a:latin typeface="TUOS Blake" pitchFamily="34" charset="0"/>
            </a:endParaRPr>
          </a:p>
        </p:txBody>
      </p:sp>
      <p:cxnSp>
        <p:nvCxnSpPr>
          <p:cNvPr id="32775" name="Elbow Connector 3"/>
          <p:cNvCxnSpPr>
            <a:cxnSpLocks noChangeShapeType="1"/>
            <a:endCxn id="32774" idx="1"/>
          </p:cNvCxnSpPr>
          <p:nvPr/>
        </p:nvCxnSpPr>
        <p:spPr bwMode="auto">
          <a:xfrm>
            <a:off x="4086225" y="2997200"/>
            <a:ext cx="1206500" cy="1041400"/>
          </a:xfrm>
          <a:prstGeom prst="bentConnector3">
            <a:avLst>
              <a:gd name="adj1" fmla="val 50000"/>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8229600" cy="762000"/>
          </a:xfrm>
        </p:spPr>
        <p:txBody>
          <a:bodyPr/>
          <a:lstStyle/>
          <a:p>
            <a:r>
              <a:rPr lang="en-GB" sz="3600" u="sng" dirty="0" smtClean="0">
                <a:latin typeface="Arial" pitchFamily="34" charset="0"/>
                <a:cs typeface="Arial" pitchFamily="34" charset="0"/>
              </a:rPr>
              <a:t>SOAMS Phase 1 Activity Programme</a:t>
            </a:r>
            <a:endParaRPr lang="en-GB" sz="3600" u="sng" dirty="0">
              <a:latin typeface="Arial" pitchFamily="34" charset="0"/>
              <a:cs typeface="Arial" pitchFamily="34" charset="0"/>
            </a:endParaRPr>
          </a:p>
        </p:txBody>
      </p:sp>
      <p:sp>
        <p:nvSpPr>
          <p:cNvPr id="6" name="Date Placeholder 5"/>
          <p:cNvSpPr>
            <a:spLocks noGrp="1"/>
          </p:cNvSpPr>
          <p:nvPr>
            <p:ph type="dt" sz="half" idx="10"/>
          </p:nvPr>
        </p:nvSpPr>
        <p:spPr/>
        <p:txBody>
          <a:bodyPr/>
          <a:lstStyle/>
          <a:p>
            <a:fld id="{578F9D9A-609D-4DE4-B55C-DC074669E1C4}" type="datetime1">
              <a:rPr lang="en-GB" smtClean="0"/>
              <a:pPr/>
              <a:t>27/06/2011</a:t>
            </a:fld>
            <a:endParaRPr lang="en-GB" dirty="0"/>
          </a:p>
        </p:txBody>
      </p:sp>
      <p:sp>
        <p:nvSpPr>
          <p:cNvPr id="7" name="Footer Placeholder 6"/>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9" name="TextBox 8"/>
          <p:cNvSpPr txBox="1"/>
          <p:nvPr/>
        </p:nvSpPr>
        <p:spPr>
          <a:xfrm>
            <a:off x="539552" y="5301208"/>
            <a:ext cx="7848872" cy="707886"/>
          </a:xfrm>
          <a:prstGeom prst="rect">
            <a:avLst/>
          </a:prstGeom>
          <a:noFill/>
        </p:spPr>
        <p:txBody>
          <a:bodyPr wrap="square" rtlCol="0">
            <a:spAutoFit/>
          </a:bodyPr>
          <a:lstStyle/>
          <a:p>
            <a:r>
              <a:rPr lang="en-GB" sz="2000" dirty="0" smtClean="0">
                <a:solidFill>
                  <a:srgbClr val="FF0000"/>
                </a:solidFill>
                <a:latin typeface="Arial" pitchFamily="34" charset="0"/>
                <a:cs typeface="Arial" pitchFamily="34" charset="0"/>
              </a:rPr>
              <a:t>General HE/Skills Development</a:t>
            </a:r>
          </a:p>
          <a:p>
            <a:r>
              <a:rPr lang="en-GB" sz="2000" dirty="0" smtClean="0">
                <a:solidFill>
                  <a:srgbClr val="2A196F"/>
                </a:solidFill>
                <a:latin typeface="Arial" pitchFamily="34" charset="0"/>
                <a:cs typeface="Arial" pitchFamily="34" charset="0"/>
              </a:rPr>
              <a:t>Medical    </a:t>
            </a:r>
            <a:r>
              <a:rPr lang="en-GB" sz="2000" dirty="0" smtClean="0">
                <a:solidFill>
                  <a:srgbClr val="FFC000"/>
                </a:solidFill>
                <a:latin typeface="Arial" pitchFamily="34" charset="0"/>
                <a:cs typeface="Arial" pitchFamily="34" charset="0"/>
              </a:rPr>
              <a:t>Science   </a:t>
            </a:r>
            <a:r>
              <a:rPr lang="en-GB" sz="2000" dirty="0" smtClean="0">
                <a:solidFill>
                  <a:srgbClr val="92D050"/>
                </a:solidFill>
                <a:latin typeface="Arial" pitchFamily="34" charset="0"/>
                <a:cs typeface="Arial" pitchFamily="34" charset="0"/>
              </a:rPr>
              <a:t>Guidance and support</a:t>
            </a:r>
            <a:endParaRPr lang="en-GB" sz="2000" dirty="0">
              <a:solidFill>
                <a:srgbClr val="FFC000"/>
              </a:solidFill>
              <a:latin typeface="Arial" pitchFamily="34" charset="0"/>
              <a:cs typeface="Arial" pitchFamily="34" charset="0"/>
            </a:endParaRPr>
          </a:p>
        </p:txBody>
      </p:sp>
      <p:graphicFrame>
        <p:nvGraphicFramePr>
          <p:cNvPr id="10" name="Table 9"/>
          <p:cNvGraphicFramePr>
            <a:graphicFrameLocks noGrp="1"/>
          </p:cNvGraphicFramePr>
          <p:nvPr/>
        </p:nvGraphicFramePr>
        <p:xfrm>
          <a:off x="539552" y="1844824"/>
          <a:ext cx="7848872" cy="3205480"/>
        </p:xfrm>
        <a:graphic>
          <a:graphicData uri="http://schemas.openxmlformats.org/drawingml/2006/table">
            <a:tbl>
              <a:tblPr firstRow="1" bandRow="1">
                <a:tableStyleId>{5C22544A-7EE6-4342-B048-85BDC9FD1C3A}</a:tableStyleId>
              </a:tblPr>
              <a:tblGrid>
                <a:gridCol w="1962218"/>
                <a:gridCol w="1962218"/>
                <a:gridCol w="2484276"/>
                <a:gridCol w="144016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2A196F"/>
                          </a:solidFill>
                          <a:latin typeface="Arial" pitchFamily="34" charset="0"/>
                          <a:cs typeface="Arial" pitchFamily="34" charset="0"/>
                        </a:rPr>
                        <a:t>Year 9</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2A196F"/>
                          </a:solidFill>
                          <a:latin typeface="Arial" pitchFamily="34" charset="0"/>
                          <a:cs typeface="Arial" pitchFamily="34" charset="0"/>
                        </a:rPr>
                        <a:t>Year</a:t>
                      </a:r>
                      <a:r>
                        <a:rPr lang="en-GB" baseline="0" dirty="0" smtClean="0">
                          <a:solidFill>
                            <a:srgbClr val="2A196F"/>
                          </a:solidFill>
                          <a:latin typeface="Arial" pitchFamily="34" charset="0"/>
                          <a:cs typeface="Arial" pitchFamily="34" charset="0"/>
                        </a:rPr>
                        <a:t> 10</a:t>
                      </a:r>
                      <a:endParaRPr lang="en-GB" dirty="0" smtClean="0">
                        <a:solidFill>
                          <a:srgbClr val="2A196F"/>
                        </a:solidFill>
                        <a:latin typeface="Arial" pitchFamily="34" charset="0"/>
                        <a:cs typeface="Arial" pitchFamily="34" charset="0"/>
                      </a:endParaRP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2A196F"/>
                          </a:solidFill>
                          <a:latin typeface="Arial" pitchFamily="34" charset="0"/>
                          <a:cs typeface="Arial" pitchFamily="34" charset="0"/>
                        </a:rPr>
                        <a:t>Year</a:t>
                      </a:r>
                      <a:r>
                        <a:rPr lang="en-GB" baseline="0" dirty="0" smtClean="0">
                          <a:solidFill>
                            <a:srgbClr val="2A196F"/>
                          </a:solidFill>
                          <a:latin typeface="Arial" pitchFamily="34" charset="0"/>
                          <a:cs typeface="Arial" pitchFamily="34" charset="0"/>
                        </a:rPr>
                        <a:t> 11</a:t>
                      </a:r>
                      <a:endParaRPr lang="en-GB" dirty="0" smtClean="0">
                        <a:solidFill>
                          <a:srgbClr val="2A196F"/>
                        </a:solidFill>
                        <a:latin typeface="Arial" pitchFamily="34" charset="0"/>
                        <a:cs typeface="Arial" pitchFamily="34" charset="0"/>
                      </a:endParaRPr>
                    </a:p>
                  </a:txBody>
                  <a:tcPr>
                    <a:solidFill>
                      <a:srgbClr val="FFFFFF"/>
                    </a:solidFill>
                  </a:tcPr>
                </a:tc>
                <a:tc rowSpan="5">
                  <a:txBody>
                    <a:bodyPr/>
                    <a:lstStyle/>
                    <a:p>
                      <a:pPr algn="ctr"/>
                      <a:endParaRPr lang="en-GB" dirty="0" smtClean="0">
                        <a:solidFill>
                          <a:schemeClr val="accent4">
                            <a:lumMod val="50000"/>
                          </a:schemeClr>
                        </a:solidFill>
                        <a:latin typeface="Arial" pitchFamily="34" charset="0"/>
                        <a:cs typeface="Arial" pitchFamily="34" charset="0"/>
                      </a:endParaRPr>
                    </a:p>
                    <a:p>
                      <a:pPr algn="ctr"/>
                      <a:endParaRPr lang="en-GB" dirty="0" smtClean="0">
                        <a:solidFill>
                          <a:schemeClr val="accent4">
                            <a:lumMod val="50000"/>
                          </a:schemeClr>
                        </a:solidFill>
                        <a:latin typeface="Arial" pitchFamily="34" charset="0"/>
                        <a:cs typeface="Arial" pitchFamily="34" charset="0"/>
                      </a:endParaRPr>
                    </a:p>
                    <a:p>
                      <a:pPr algn="ctr"/>
                      <a:endParaRPr lang="en-GB" dirty="0" smtClean="0">
                        <a:solidFill>
                          <a:schemeClr val="accent4">
                            <a:lumMod val="50000"/>
                          </a:schemeClr>
                        </a:solidFill>
                        <a:latin typeface="Arial" pitchFamily="34" charset="0"/>
                        <a:cs typeface="Arial" pitchFamily="34" charset="0"/>
                      </a:endParaRPr>
                    </a:p>
                    <a:p>
                      <a:pPr algn="ctr"/>
                      <a:endParaRPr lang="en-GB" dirty="0" smtClean="0">
                        <a:solidFill>
                          <a:schemeClr val="accent4">
                            <a:lumMod val="50000"/>
                          </a:schemeClr>
                        </a:solidFill>
                        <a:latin typeface="Arial" pitchFamily="34" charset="0"/>
                        <a:cs typeface="Arial" pitchFamily="34" charset="0"/>
                      </a:endParaRPr>
                    </a:p>
                    <a:p>
                      <a:pPr algn="ctr"/>
                      <a:r>
                        <a:rPr lang="en-GB" dirty="0" smtClean="0">
                          <a:solidFill>
                            <a:schemeClr val="accent4">
                              <a:lumMod val="50000"/>
                            </a:schemeClr>
                          </a:solidFill>
                          <a:latin typeface="Arial" pitchFamily="34" charset="0"/>
                          <a:cs typeface="Arial" pitchFamily="34" charset="0"/>
                        </a:rPr>
                        <a:t>Ongoing support, advice</a:t>
                      </a:r>
                      <a:r>
                        <a:rPr lang="en-GB" baseline="0" dirty="0" smtClean="0">
                          <a:solidFill>
                            <a:schemeClr val="accent4">
                              <a:lumMod val="50000"/>
                            </a:schemeClr>
                          </a:solidFill>
                          <a:latin typeface="Arial" pitchFamily="34" charset="0"/>
                          <a:cs typeface="Arial" pitchFamily="34" charset="0"/>
                        </a:rPr>
                        <a:t> and guidance</a:t>
                      </a:r>
                      <a:endParaRPr lang="en-GB" dirty="0">
                        <a:solidFill>
                          <a:schemeClr val="accent4">
                            <a:lumMod val="50000"/>
                          </a:schemeClr>
                        </a:solidFill>
                        <a:latin typeface="Arial" pitchFamily="34" charset="0"/>
                        <a:cs typeface="Arial" pitchFamily="34" charset="0"/>
                      </a:endParaRPr>
                    </a:p>
                  </a:txBody>
                  <a:tcPr>
                    <a:solidFill>
                      <a:srgbClr val="FF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92D050"/>
                          </a:solidFill>
                          <a:latin typeface="Arial" pitchFamily="34" charset="0"/>
                          <a:cs typeface="Arial" pitchFamily="34" charset="0"/>
                        </a:rPr>
                        <a:t>1.) Welcome Evening</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latin typeface="Arial" pitchFamily="34" charset="0"/>
                          <a:cs typeface="Arial" pitchFamily="34" charset="0"/>
                        </a:rPr>
                        <a:t>1.) Team</a:t>
                      </a:r>
                      <a:r>
                        <a:rPr lang="en-GB" baseline="0" dirty="0" smtClean="0">
                          <a:solidFill>
                            <a:srgbClr val="FF0000"/>
                          </a:solidFill>
                          <a:latin typeface="Arial" pitchFamily="34" charset="0"/>
                          <a:cs typeface="Arial" pitchFamily="34" charset="0"/>
                        </a:rPr>
                        <a:t> Building Challenge Day</a:t>
                      </a:r>
                      <a:endParaRPr lang="en-GB" dirty="0" smtClean="0">
                        <a:solidFill>
                          <a:srgbClr val="FF0000"/>
                        </a:solidFill>
                        <a:latin typeface="Arial" pitchFamily="34" charset="0"/>
                        <a:cs typeface="Arial" pitchFamily="34" charset="0"/>
                      </a:endParaRP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1.) Sheffield Hallam and Department </a:t>
                      </a:r>
                      <a:r>
                        <a:rPr lang="en-GB" baseline="0" dirty="0" smtClean="0">
                          <a:latin typeface="Arial" pitchFamily="34" charset="0"/>
                          <a:cs typeface="Arial" pitchFamily="34" charset="0"/>
                        </a:rPr>
                        <a:t>Visit</a:t>
                      </a:r>
                      <a:endParaRPr lang="en-GB" dirty="0" smtClean="0">
                        <a:latin typeface="Arial" pitchFamily="34" charset="0"/>
                        <a:cs typeface="Arial" pitchFamily="34" charset="0"/>
                      </a:endParaRPr>
                    </a:p>
                  </a:txBody>
                  <a:tcPr>
                    <a:solidFill>
                      <a:srgbClr val="FFFFFF"/>
                    </a:solidFill>
                  </a:tcPr>
                </a:tc>
                <a:tc vMerge="1">
                  <a:txBody>
                    <a:bodyPr/>
                    <a:lstStyle/>
                    <a:p>
                      <a:pPr algn="ctr"/>
                      <a:endParaRPr lang="en-GB" dirty="0">
                        <a:solidFill>
                          <a:schemeClr val="accent4">
                            <a:lumMod val="50000"/>
                          </a:schemeClr>
                        </a:solidFill>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latin typeface="Arial" pitchFamily="34" charset="0"/>
                          <a:cs typeface="Arial" pitchFamily="34" charset="0"/>
                        </a:rPr>
                        <a:t>2.) ACE</a:t>
                      </a:r>
                      <a:r>
                        <a:rPr lang="en-GB" baseline="0" dirty="0" smtClean="0">
                          <a:solidFill>
                            <a:srgbClr val="FF0000"/>
                          </a:solidFill>
                          <a:latin typeface="Arial" pitchFamily="34" charset="0"/>
                          <a:cs typeface="Arial" pitchFamily="34" charset="0"/>
                        </a:rPr>
                        <a:t> Day</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2.) Thackray</a:t>
                      </a:r>
                      <a:r>
                        <a:rPr lang="en-GB" baseline="0" dirty="0" smtClean="0">
                          <a:latin typeface="Arial" pitchFamily="34" charset="0"/>
                          <a:cs typeface="Arial" pitchFamily="34" charset="0"/>
                        </a:rPr>
                        <a:t> Medical Museum</a:t>
                      </a:r>
                      <a:endParaRPr lang="en-GB" dirty="0" smtClean="0">
                        <a:latin typeface="Arial" pitchFamily="34" charset="0"/>
                        <a:cs typeface="Arial" pitchFamily="34" charset="0"/>
                      </a:endParaRPr>
                    </a:p>
                    <a:p>
                      <a:endParaRPr lang="en-GB" dirty="0">
                        <a:latin typeface="Arial" pitchFamily="34" charset="0"/>
                        <a:cs typeface="Arial" pitchFamily="34" charset="0"/>
                      </a:endParaRP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2.) First Aid</a:t>
                      </a:r>
                    </a:p>
                    <a:p>
                      <a:endParaRPr lang="en-GB" dirty="0">
                        <a:latin typeface="Arial" pitchFamily="34" charset="0"/>
                        <a:cs typeface="Arial" pitchFamily="34" charset="0"/>
                      </a:endParaRPr>
                    </a:p>
                  </a:txBody>
                  <a:tcPr>
                    <a:solidFill>
                      <a:srgbClr val="FFFFFF"/>
                    </a:solidFill>
                  </a:tcPr>
                </a:tc>
                <a:tc vMerge="1">
                  <a:txBody>
                    <a:bodyPr/>
                    <a:lstStyle/>
                    <a:p>
                      <a:pPr algn="ctr"/>
                      <a:endParaRPr lang="en-GB" dirty="0">
                        <a:solidFill>
                          <a:schemeClr val="accent4">
                            <a:lumMod val="50000"/>
                          </a:schemeClr>
                        </a:solidFill>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Arial" pitchFamily="34" charset="0"/>
                          <a:cs typeface="Arial" pitchFamily="34" charset="0"/>
                        </a:rPr>
                        <a:t>3.) Medicine :Fact or Fiction?</a:t>
                      </a:r>
                    </a:p>
                  </a:txBody>
                  <a:tcPr>
                    <a:solidFill>
                      <a:srgbClr val="FFFFFF"/>
                    </a:solidFill>
                  </a:tcPr>
                </a:tc>
                <a:tc>
                  <a:txBody>
                    <a:bodyPr/>
                    <a:lstStyle/>
                    <a:p>
                      <a:r>
                        <a:rPr lang="en-GB" dirty="0" smtClean="0">
                          <a:solidFill>
                            <a:srgbClr val="FFC000"/>
                          </a:solidFill>
                          <a:latin typeface="Arial" pitchFamily="34" charset="0"/>
                          <a:cs typeface="Arial" pitchFamily="34" charset="0"/>
                        </a:rPr>
                        <a:t>3.) DNA and Ethics</a:t>
                      </a:r>
                      <a:endParaRPr lang="en-GB" dirty="0">
                        <a:solidFill>
                          <a:srgbClr val="FFC000"/>
                        </a:solidFill>
                        <a:latin typeface="Arial" pitchFamily="34" charset="0"/>
                        <a:cs typeface="Arial" pitchFamily="34" charset="0"/>
                      </a:endParaRP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92D050"/>
                          </a:solidFill>
                          <a:latin typeface="Arial" pitchFamily="34" charset="0"/>
                          <a:cs typeface="Arial" pitchFamily="34" charset="0"/>
                        </a:rPr>
                        <a:t>3.) GCSE Study</a:t>
                      </a:r>
                      <a:r>
                        <a:rPr lang="en-GB" baseline="0" dirty="0" smtClean="0">
                          <a:solidFill>
                            <a:srgbClr val="92D050"/>
                          </a:solidFill>
                          <a:latin typeface="Arial" pitchFamily="34" charset="0"/>
                          <a:cs typeface="Arial" pitchFamily="34" charset="0"/>
                        </a:rPr>
                        <a:t> Skills</a:t>
                      </a:r>
                    </a:p>
                  </a:txBody>
                  <a:tcPr>
                    <a:solidFill>
                      <a:srgbClr val="FFFFFF"/>
                    </a:solidFill>
                  </a:tcPr>
                </a:tc>
                <a:tc vMerge="1">
                  <a:txBody>
                    <a:bodyPr/>
                    <a:lstStyle/>
                    <a:p>
                      <a:pPr algn="ctr"/>
                      <a:endParaRPr lang="en-GB" dirty="0">
                        <a:solidFill>
                          <a:schemeClr val="accent4">
                            <a:lumMod val="50000"/>
                          </a:schemeClr>
                        </a:solidFill>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FFC000"/>
                          </a:solidFill>
                          <a:latin typeface="Arial" pitchFamily="34" charset="0"/>
                          <a:cs typeface="Arial" pitchFamily="34" charset="0"/>
                        </a:rPr>
                        <a:t>4.) Chemistry and Microbiology</a:t>
                      </a:r>
                      <a:endParaRPr lang="en-GB" dirty="0" smtClean="0">
                        <a:solidFill>
                          <a:srgbClr val="FFC000"/>
                        </a:solidFill>
                        <a:latin typeface="Arial" pitchFamily="34" charset="0"/>
                        <a:cs typeface="Arial" pitchFamily="34" charset="0"/>
                      </a:endParaRPr>
                    </a:p>
                  </a:txBody>
                  <a:tcPr>
                    <a:solidFill>
                      <a:srgbClr val="FFFFFF"/>
                    </a:solidFill>
                  </a:tcPr>
                </a:tc>
                <a:tc>
                  <a:txBody>
                    <a:bodyPr/>
                    <a:lstStyle/>
                    <a:p>
                      <a:r>
                        <a:rPr lang="en-GB" dirty="0" smtClean="0">
                          <a:solidFill>
                            <a:srgbClr val="FFC000"/>
                          </a:solidFill>
                          <a:latin typeface="Arial" pitchFamily="34" charset="0"/>
                          <a:cs typeface="Arial" pitchFamily="34" charset="0"/>
                        </a:rPr>
                        <a:t>4.) Powerlab</a:t>
                      </a:r>
                      <a:endParaRPr lang="en-GB" dirty="0">
                        <a:solidFill>
                          <a:srgbClr val="FFC000"/>
                        </a:solidFill>
                        <a:latin typeface="Arial" pitchFamily="34" charset="0"/>
                        <a:cs typeface="Arial" pitchFamily="34" charset="0"/>
                      </a:endParaRP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92D050"/>
                          </a:solidFill>
                          <a:latin typeface="Arial" pitchFamily="34" charset="0"/>
                          <a:cs typeface="Arial" pitchFamily="34" charset="0"/>
                        </a:rPr>
                        <a:t>4.) Celebration Evening</a:t>
                      </a:r>
                      <a:endParaRPr lang="en-GB" dirty="0" smtClean="0">
                        <a:solidFill>
                          <a:srgbClr val="92D050"/>
                        </a:solidFill>
                        <a:latin typeface="Arial" pitchFamily="34" charset="0"/>
                        <a:cs typeface="Arial" pitchFamily="34" charset="0"/>
                      </a:endParaRPr>
                    </a:p>
                  </a:txBody>
                  <a:tcPr>
                    <a:solidFill>
                      <a:srgbClr val="FFFFFF"/>
                    </a:solidFill>
                  </a:tcPr>
                </a:tc>
                <a:tc vMerge="1">
                  <a:txBody>
                    <a:bodyPr/>
                    <a:lstStyle/>
                    <a:p>
                      <a:pPr algn="ctr"/>
                      <a:endParaRPr lang="en-GB" dirty="0">
                        <a:solidFill>
                          <a:schemeClr val="accent4">
                            <a:lumMod val="50000"/>
                          </a:schemeClr>
                        </a:solidFill>
                        <a:latin typeface="Arial" pitchFamily="34" charset="0"/>
                        <a:cs typeface="Arial" pitchFamily="34" charset="0"/>
                      </a:endParaRPr>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5"/>
          <p:cNvSpPr>
            <a:spLocks noGrp="1"/>
          </p:cNvSpPr>
          <p:nvPr>
            <p:ph type="dt" sz="quarter" idx="10"/>
          </p:nvPr>
        </p:nvSpPr>
        <p:spPr>
          <a:noFill/>
        </p:spPr>
        <p:txBody>
          <a:bodyPr/>
          <a:lstStyle/>
          <a:p>
            <a:fld id="{C49934F5-4056-4E38-B317-303CC36F3501}" type="datetime1">
              <a:rPr lang="en-GB"/>
              <a:pPr/>
              <a:t>27/06/2011</a:t>
            </a:fld>
            <a:endParaRPr lang="en-GB" dirty="0"/>
          </a:p>
        </p:txBody>
      </p:sp>
      <p:sp>
        <p:nvSpPr>
          <p:cNvPr id="7" name="Footer Placeholder 6"/>
          <p:cNvSpPr>
            <a:spLocks noGrp="1"/>
          </p:cNvSpPr>
          <p:nvPr>
            <p:ph type="ftr" sz="quarter" idx="11"/>
          </p:nvPr>
        </p:nvSpPr>
        <p:spPr/>
        <p:txBody>
          <a:bodyPr/>
          <a:lstStyle/>
          <a:p>
            <a:pPr>
              <a:defRPr/>
            </a:pPr>
            <a:r>
              <a:rPr lang="en-GB" dirty="0" smtClean="0"/>
              <a:t>© The University of Sheffield / Student Services Department</a:t>
            </a:r>
            <a:endParaRPr lang="en-GB" dirty="0"/>
          </a:p>
        </p:txBody>
      </p:sp>
      <p:pic>
        <p:nvPicPr>
          <p:cNvPr id="8" name="Picture 13" descr="CE7B0099"/>
          <p:cNvPicPr>
            <a:picLocks noGrp="1" noChangeAspect="1" noChangeArrowheads="1"/>
          </p:cNvPicPr>
          <p:nvPr>
            <p:ph sz="quarter" idx="2"/>
          </p:nvPr>
        </p:nvPicPr>
        <p:blipFill>
          <a:blip r:embed="rId2" cstate="print"/>
          <a:srcRect/>
          <a:stretch>
            <a:fillRect/>
          </a:stretch>
        </p:blipFill>
        <p:spPr>
          <a:xfrm>
            <a:off x="1835150" y="1125538"/>
            <a:ext cx="3313113" cy="2365375"/>
          </a:xfrm>
          <a:noFill/>
        </p:spPr>
      </p:pic>
      <p:pic>
        <p:nvPicPr>
          <p:cNvPr id="34821" name="Picture 2" descr="http://farm6.static.flickr.com/5202/5282893130_152b2530e4.jpg"/>
          <p:cNvPicPr>
            <a:picLocks noChangeAspect="1" noChangeArrowheads="1"/>
          </p:cNvPicPr>
          <p:nvPr/>
        </p:nvPicPr>
        <p:blipFill>
          <a:blip r:embed="rId3" cstate="print"/>
          <a:srcRect/>
          <a:stretch>
            <a:fillRect/>
          </a:stretch>
        </p:blipFill>
        <p:spPr bwMode="auto">
          <a:xfrm>
            <a:off x="250825" y="3573463"/>
            <a:ext cx="4230688" cy="2806700"/>
          </a:xfrm>
          <a:prstGeom prst="rect">
            <a:avLst/>
          </a:prstGeom>
          <a:noFill/>
          <a:ln w="9525">
            <a:noFill/>
            <a:miter lim="800000"/>
            <a:headEnd/>
            <a:tailEnd/>
          </a:ln>
        </p:spPr>
      </p:pic>
      <p:pic>
        <p:nvPicPr>
          <p:cNvPr id="34822" name="Picture 2" descr="http://farm6.static.flickr.com/5010/5282290465_cb647997d0.jpg"/>
          <p:cNvPicPr>
            <a:picLocks noChangeAspect="1" noChangeArrowheads="1"/>
          </p:cNvPicPr>
          <p:nvPr/>
        </p:nvPicPr>
        <p:blipFill>
          <a:blip r:embed="rId4" cstate="print"/>
          <a:srcRect/>
          <a:stretch>
            <a:fillRect/>
          </a:stretch>
        </p:blipFill>
        <p:spPr bwMode="auto">
          <a:xfrm>
            <a:off x="5364163" y="908050"/>
            <a:ext cx="3490912" cy="5256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5"/>
          <p:cNvSpPr>
            <a:spLocks noGrp="1"/>
          </p:cNvSpPr>
          <p:nvPr>
            <p:ph type="dt" sz="quarter" idx="10"/>
          </p:nvPr>
        </p:nvSpPr>
        <p:spPr>
          <a:noFill/>
        </p:spPr>
        <p:txBody>
          <a:bodyPr/>
          <a:lstStyle/>
          <a:p>
            <a:fld id="{2E371C7B-402A-46F2-B6B7-91C3BC74E29E}" type="datetime1">
              <a:rPr lang="en-GB"/>
              <a:pPr/>
              <a:t>27/06/2011</a:t>
            </a:fld>
            <a:endParaRPr lang="en-GB" dirty="0"/>
          </a:p>
        </p:txBody>
      </p:sp>
      <p:sp>
        <p:nvSpPr>
          <p:cNvPr id="7" name="Footer Placeholder 6"/>
          <p:cNvSpPr>
            <a:spLocks noGrp="1"/>
          </p:cNvSpPr>
          <p:nvPr>
            <p:ph type="ftr" sz="quarter" idx="11"/>
          </p:nvPr>
        </p:nvSpPr>
        <p:spPr/>
        <p:txBody>
          <a:bodyPr/>
          <a:lstStyle/>
          <a:p>
            <a:pPr>
              <a:defRPr/>
            </a:pPr>
            <a:r>
              <a:rPr lang="en-GB" dirty="0" smtClean="0"/>
              <a:t>© The University of Sheffield / Student Services Department</a:t>
            </a:r>
            <a:endParaRPr lang="en-GB" dirty="0"/>
          </a:p>
        </p:txBody>
      </p:sp>
      <p:pic>
        <p:nvPicPr>
          <p:cNvPr id="36868" name="Picture 9"/>
          <p:cNvPicPr>
            <a:picLocks noChangeAspect="1" noChangeArrowheads="1"/>
          </p:cNvPicPr>
          <p:nvPr/>
        </p:nvPicPr>
        <p:blipFill>
          <a:blip r:embed="rId2" cstate="print"/>
          <a:srcRect/>
          <a:stretch>
            <a:fillRect/>
          </a:stretch>
        </p:blipFill>
        <p:spPr bwMode="auto">
          <a:xfrm>
            <a:off x="4616884" y="476251"/>
            <a:ext cx="4057216" cy="2088654"/>
          </a:xfrm>
          <a:prstGeom prst="rect">
            <a:avLst/>
          </a:prstGeom>
          <a:noFill/>
          <a:ln w="9525">
            <a:noFill/>
            <a:miter lim="800000"/>
            <a:headEnd/>
            <a:tailEnd/>
          </a:ln>
        </p:spPr>
      </p:pic>
      <p:pic>
        <p:nvPicPr>
          <p:cNvPr id="36869" name="Picture 2" descr="http://farm6.static.flickr.com/5041/5282706436_7ac6e685e0.jpg"/>
          <p:cNvPicPr>
            <a:picLocks noChangeAspect="1" noChangeArrowheads="1"/>
          </p:cNvPicPr>
          <p:nvPr/>
        </p:nvPicPr>
        <p:blipFill>
          <a:blip r:embed="rId3" cstate="print"/>
          <a:srcRect/>
          <a:stretch>
            <a:fillRect/>
          </a:stretch>
        </p:blipFill>
        <p:spPr bwMode="auto">
          <a:xfrm>
            <a:off x="323528" y="1484784"/>
            <a:ext cx="4103688" cy="2733675"/>
          </a:xfrm>
          <a:prstGeom prst="rect">
            <a:avLst/>
          </a:prstGeom>
          <a:noFill/>
          <a:ln w="9525">
            <a:noFill/>
            <a:miter lim="800000"/>
            <a:headEnd/>
            <a:tailEnd/>
          </a:ln>
        </p:spPr>
      </p:pic>
      <p:pic>
        <p:nvPicPr>
          <p:cNvPr id="6" name="Picture 4" descr="U:\ManXP\Desktop\IMG_9715.jpg"/>
          <p:cNvPicPr>
            <a:picLocks noChangeAspect="1" noChangeArrowheads="1"/>
          </p:cNvPicPr>
          <p:nvPr/>
        </p:nvPicPr>
        <p:blipFill>
          <a:blip r:embed="rId4" cstate="print"/>
          <a:srcRect/>
          <a:stretch>
            <a:fillRect/>
          </a:stretch>
        </p:blipFill>
        <p:spPr bwMode="auto">
          <a:xfrm>
            <a:off x="4499992" y="3717032"/>
            <a:ext cx="4327012" cy="2880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96752"/>
            <a:ext cx="8229600" cy="762000"/>
          </a:xfrm>
        </p:spPr>
        <p:txBody>
          <a:bodyPr/>
          <a:lstStyle/>
          <a:p>
            <a:r>
              <a:rPr lang="en-GB" sz="3600" u="sng" dirty="0" smtClean="0">
                <a:latin typeface="Arial" pitchFamily="34" charset="0"/>
                <a:cs typeface="Arial" pitchFamily="34" charset="0"/>
              </a:rPr>
              <a:t>SOAMS Phase 2 – Programme of Activities</a:t>
            </a:r>
            <a:endParaRPr lang="en-GB" sz="3600" u="sng" dirty="0">
              <a:latin typeface="Arial" pitchFamily="34" charset="0"/>
              <a:cs typeface="Arial" pitchFamily="34" charset="0"/>
            </a:endParaRPr>
          </a:p>
        </p:txBody>
      </p:sp>
      <p:graphicFrame>
        <p:nvGraphicFramePr>
          <p:cNvPr id="8" name="Content Placeholder 7"/>
          <p:cNvGraphicFramePr>
            <a:graphicFrameLocks noGrp="1"/>
          </p:cNvGraphicFramePr>
          <p:nvPr>
            <p:ph sz="quarter" idx="3"/>
          </p:nvPr>
        </p:nvGraphicFramePr>
        <p:xfrm>
          <a:off x="539552" y="2276872"/>
          <a:ext cx="8136705" cy="4206240"/>
        </p:xfrm>
        <a:graphic>
          <a:graphicData uri="http://schemas.openxmlformats.org/drawingml/2006/table">
            <a:tbl>
              <a:tblPr firstRow="1" bandRow="1">
                <a:tableStyleId>{5C22544A-7EE6-4342-B048-85BDC9FD1C3A}</a:tableStyleId>
              </a:tblPr>
              <a:tblGrid>
                <a:gridCol w="2736106"/>
                <a:gridCol w="3672408"/>
                <a:gridCol w="1728191"/>
              </a:tblGrid>
              <a:tr h="370840">
                <a:tc>
                  <a:txBody>
                    <a:bodyPr/>
                    <a:lstStyle/>
                    <a:p>
                      <a:r>
                        <a:rPr lang="en-GB" dirty="0" smtClean="0">
                          <a:solidFill>
                            <a:srgbClr val="2A196F"/>
                          </a:solidFill>
                          <a:latin typeface="Arial" pitchFamily="34" charset="0"/>
                          <a:cs typeface="Arial" pitchFamily="34" charset="0"/>
                        </a:rPr>
                        <a:t>Year</a:t>
                      </a:r>
                      <a:r>
                        <a:rPr lang="en-GB" baseline="0" dirty="0" smtClean="0">
                          <a:solidFill>
                            <a:srgbClr val="2A196F"/>
                          </a:solidFill>
                          <a:latin typeface="Arial" pitchFamily="34" charset="0"/>
                          <a:cs typeface="Arial" pitchFamily="34" charset="0"/>
                        </a:rPr>
                        <a:t> 12</a:t>
                      </a:r>
                      <a:endParaRPr lang="en-GB" dirty="0">
                        <a:solidFill>
                          <a:srgbClr val="2A196F"/>
                        </a:solidFill>
                        <a:latin typeface="Arial" pitchFamily="34" charset="0"/>
                        <a:cs typeface="Arial" pitchFamily="34" charset="0"/>
                      </a:endParaRPr>
                    </a:p>
                  </a:txBody>
                  <a:tcPr>
                    <a:solidFill>
                      <a:srgbClr val="FFFFFF"/>
                    </a:solidFill>
                  </a:tcPr>
                </a:tc>
                <a:tc>
                  <a:txBody>
                    <a:bodyPr/>
                    <a:lstStyle/>
                    <a:p>
                      <a:r>
                        <a:rPr lang="en-GB" dirty="0" smtClean="0">
                          <a:solidFill>
                            <a:srgbClr val="2A196F"/>
                          </a:solidFill>
                          <a:latin typeface="Arial" pitchFamily="34" charset="0"/>
                          <a:cs typeface="Arial" pitchFamily="34" charset="0"/>
                        </a:rPr>
                        <a:t>Year</a:t>
                      </a:r>
                      <a:r>
                        <a:rPr lang="en-GB" baseline="0" dirty="0" smtClean="0">
                          <a:solidFill>
                            <a:srgbClr val="2A196F"/>
                          </a:solidFill>
                          <a:latin typeface="Arial" pitchFamily="34" charset="0"/>
                          <a:cs typeface="Arial" pitchFamily="34" charset="0"/>
                        </a:rPr>
                        <a:t> 13</a:t>
                      </a:r>
                      <a:endParaRPr lang="en-GB" dirty="0">
                        <a:solidFill>
                          <a:srgbClr val="2A196F"/>
                        </a:solidFill>
                        <a:latin typeface="Arial" pitchFamily="34" charset="0"/>
                        <a:cs typeface="Arial" pitchFamily="34" charset="0"/>
                      </a:endParaRPr>
                    </a:p>
                  </a:txBody>
                  <a:tcPr>
                    <a:solidFill>
                      <a:srgbClr val="FFFFFF"/>
                    </a:solidFill>
                  </a:tcPr>
                </a:tc>
                <a:tc rowSpan="9">
                  <a:txBody>
                    <a:bodyPr/>
                    <a:lstStyle/>
                    <a:p>
                      <a:pPr algn="ctr"/>
                      <a:r>
                        <a:rPr lang="en-GB" dirty="0" smtClean="0">
                          <a:solidFill>
                            <a:schemeClr val="accent4">
                              <a:lumMod val="50000"/>
                            </a:schemeClr>
                          </a:solidFill>
                          <a:latin typeface="Arial" pitchFamily="34" charset="0"/>
                          <a:cs typeface="Arial" pitchFamily="34" charset="0"/>
                        </a:rPr>
                        <a:t>Ongoing</a:t>
                      </a:r>
                      <a:r>
                        <a:rPr lang="en-GB" baseline="0" dirty="0" smtClean="0">
                          <a:solidFill>
                            <a:schemeClr val="accent4">
                              <a:lumMod val="50000"/>
                            </a:schemeClr>
                          </a:solidFill>
                          <a:latin typeface="Arial" pitchFamily="34" charset="0"/>
                          <a:cs typeface="Arial" pitchFamily="34" charset="0"/>
                        </a:rPr>
                        <a:t> support, advice and guidance</a:t>
                      </a:r>
                    </a:p>
                    <a:p>
                      <a:pPr algn="ctr"/>
                      <a:endParaRPr lang="en-GB" baseline="0" dirty="0" smtClean="0">
                        <a:solidFill>
                          <a:schemeClr val="accent4">
                            <a:lumMod val="50000"/>
                          </a:schemeClr>
                        </a:solidFill>
                        <a:latin typeface="Arial" pitchFamily="34" charset="0"/>
                        <a:cs typeface="Arial" pitchFamily="34" charset="0"/>
                      </a:endParaRPr>
                    </a:p>
                    <a:p>
                      <a:pPr algn="ctr"/>
                      <a:r>
                        <a:rPr lang="en-GB" baseline="0" dirty="0" smtClean="0">
                          <a:solidFill>
                            <a:schemeClr val="accent4">
                              <a:lumMod val="50000"/>
                            </a:schemeClr>
                          </a:solidFill>
                          <a:latin typeface="Arial" pitchFamily="34" charset="0"/>
                          <a:cs typeface="Arial" pitchFamily="34" charset="0"/>
                        </a:rPr>
                        <a:t>Evaluation and tracking</a:t>
                      </a:r>
                    </a:p>
                    <a:p>
                      <a:pPr algn="ctr"/>
                      <a:endParaRPr lang="en-GB" baseline="0" dirty="0" smtClean="0">
                        <a:solidFill>
                          <a:schemeClr val="accent4">
                            <a:lumMod val="50000"/>
                          </a:schemeClr>
                        </a:solidFill>
                        <a:latin typeface="Arial" pitchFamily="34" charset="0"/>
                        <a:cs typeface="Arial" pitchFamily="34" charset="0"/>
                      </a:endParaRPr>
                    </a:p>
                    <a:p>
                      <a:pPr algn="ctr"/>
                      <a:r>
                        <a:rPr lang="en-GB" baseline="0" dirty="0" smtClean="0">
                          <a:solidFill>
                            <a:schemeClr val="accent4">
                              <a:lumMod val="50000"/>
                            </a:schemeClr>
                          </a:solidFill>
                          <a:latin typeface="Arial" pitchFamily="34" charset="0"/>
                          <a:cs typeface="Arial" pitchFamily="34" charset="0"/>
                        </a:rPr>
                        <a:t>E-mentoring</a:t>
                      </a:r>
                    </a:p>
                    <a:p>
                      <a:pPr algn="ctr"/>
                      <a:endParaRPr lang="en-GB" baseline="0" dirty="0" smtClean="0">
                        <a:solidFill>
                          <a:schemeClr val="accent4">
                            <a:lumMod val="50000"/>
                          </a:schemeClr>
                        </a:solidFill>
                        <a:latin typeface="Arial" pitchFamily="34" charset="0"/>
                        <a:cs typeface="Arial" pitchFamily="34" charset="0"/>
                      </a:endParaRPr>
                    </a:p>
                    <a:p>
                      <a:pPr algn="ctr"/>
                      <a:r>
                        <a:rPr lang="en-GB" baseline="0" dirty="0" smtClean="0">
                          <a:solidFill>
                            <a:schemeClr val="accent4">
                              <a:lumMod val="50000"/>
                            </a:schemeClr>
                          </a:solidFill>
                          <a:latin typeface="Arial" pitchFamily="34" charset="0"/>
                          <a:cs typeface="Arial" pitchFamily="34" charset="0"/>
                        </a:rPr>
                        <a:t>Tailored, one-to one support</a:t>
                      </a:r>
                    </a:p>
                    <a:p>
                      <a:pPr algn="ctr"/>
                      <a:endParaRPr lang="en-GB" baseline="0" dirty="0" smtClean="0">
                        <a:solidFill>
                          <a:schemeClr val="accent4">
                            <a:lumMod val="50000"/>
                          </a:schemeClr>
                        </a:solidFill>
                        <a:latin typeface="Arial" pitchFamily="34" charset="0"/>
                        <a:cs typeface="Arial" pitchFamily="34" charset="0"/>
                      </a:endParaRPr>
                    </a:p>
                    <a:p>
                      <a:pPr algn="ctr"/>
                      <a:r>
                        <a:rPr lang="en-GB" baseline="0" dirty="0" smtClean="0">
                          <a:solidFill>
                            <a:schemeClr val="accent4">
                              <a:lumMod val="50000"/>
                            </a:schemeClr>
                          </a:solidFill>
                          <a:latin typeface="Arial" pitchFamily="34" charset="0"/>
                          <a:cs typeface="Arial" pitchFamily="34" charset="0"/>
                        </a:rPr>
                        <a:t>GI</a:t>
                      </a:r>
                      <a:endParaRPr lang="en-GB" dirty="0">
                        <a:solidFill>
                          <a:schemeClr val="accent4">
                            <a:lumMod val="50000"/>
                          </a:schemeClr>
                        </a:solidFill>
                        <a:latin typeface="Arial" pitchFamily="34" charset="0"/>
                        <a:cs typeface="Arial" pitchFamily="34" charset="0"/>
                      </a:endParaRPr>
                    </a:p>
                  </a:txBody>
                  <a:tcPr>
                    <a:solidFill>
                      <a:srgbClr val="FFFFFF"/>
                    </a:solidFill>
                  </a:tcPr>
                </a:tc>
              </a:tr>
              <a:tr h="370840">
                <a:tc>
                  <a:txBody>
                    <a:bodyPr/>
                    <a:lstStyle/>
                    <a:p>
                      <a:r>
                        <a:rPr lang="en-GB" dirty="0" smtClean="0">
                          <a:solidFill>
                            <a:srgbClr val="92D050"/>
                          </a:solidFill>
                          <a:latin typeface="Arial" pitchFamily="34" charset="0"/>
                          <a:cs typeface="Arial" pitchFamily="34" charset="0"/>
                        </a:rPr>
                        <a:t>Welcome Event and E-Mentee Training</a:t>
                      </a:r>
                      <a:r>
                        <a:rPr lang="en-GB" baseline="0" dirty="0" smtClean="0">
                          <a:solidFill>
                            <a:srgbClr val="92D050"/>
                          </a:solidFill>
                          <a:latin typeface="Arial" pitchFamily="34" charset="0"/>
                          <a:cs typeface="Arial" pitchFamily="34" charset="0"/>
                        </a:rPr>
                        <a:t> </a:t>
                      </a:r>
                      <a:endParaRPr lang="en-GB" dirty="0">
                        <a:solidFill>
                          <a:srgbClr val="92D050"/>
                        </a:solidFill>
                        <a:latin typeface="Arial" pitchFamily="34" charset="0"/>
                        <a:cs typeface="Arial" pitchFamily="34" charset="0"/>
                      </a:endParaRPr>
                    </a:p>
                  </a:txBody>
                  <a:tcPr>
                    <a:solidFill>
                      <a:srgbClr val="FFFFFF"/>
                    </a:solidFill>
                  </a:tcPr>
                </a:tc>
                <a:tc>
                  <a:txBody>
                    <a:bodyPr/>
                    <a:lstStyle/>
                    <a:p>
                      <a:r>
                        <a:rPr lang="en-GB" dirty="0" smtClean="0">
                          <a:solidFill>
                            <a:srgbClr val="92D050"/>
                          </a:solidFill>
                          <a:latin typeface="Arial" pitchFamily="34" charset="0"/>
                          <a:cs typeface="Arial" pitchFamily="34" charset="0"/>
                        </a:rPr>
                        <a:t>UCAS Application Session</a:t>
                      </a:r>
                      <a:endParaRPr lang="en-GB" dirty="0">
                        <a:solidFill>
                          <a:srgbClr val="92D050"/>
                        </a:solidFill>
                        <a:latin typeface="Arial" pitchFamily="34" charset="0"/>
                        <a:cs typeface="Arial" pitchFamily="34" charset="0"/>
                      </a:endParaRPr>
                    </a:p>
                  </a:txBody>
                  <a:tcPr>
                    <a:solidFill>
                      <a:srgbClr val="FFFFFF"/>
                    </a:solidFill>
                  </a:tcPr>
                </a:tc>
                <a:tc vMerge="1">
                  <a:txBody>
                    <a:bodyPr/>
                    <a:lstStyle/>
                    <a:p>
                      <a:endParaRPr lang="en-GB"/>
                    </a:p>
                  </a:txBody>
                  <a:tcPr/>
                </a:tc>
              </a:tr>
              <a:tr h="370840">
                <a:tc>
                  <a:txBody>
                    <a:bodyPr/>
                    <a:lstStyle/>
                    <a:p>
                      <a:r>
                        <a:rPr lang="en-GB" dirty="0" smtClean="0">
                          <a:latin typeface="Arial" pitchFamily="34" charset="0"/>
                          <a:cs typeface="Arial" pitchFamily="34" charset="0"/>
                        </a:rPr>
                        <a:t>Medical Careers Conference</a:t>
                      </a:r>
                    </a:p>
                  </a:txBody>
                  <a:tcPr>
                    <a:solidFill>
                      <a:srgbClr val="FFFFFF"/>
                    </a:solidFill>
                  </a:tcPr>
                </a:tc>
                <a:tc>
                  <a:txBody>
                    <a:bodyPr/>
                    <a:lstStyle/>
                    <a:p>
                      <a:r>
                        <a:rPr lang="en-GB" dirty="0" smtClean="0">
                          <a:solidFill>
                            <a:srgbClr val="FFC000"/>
                          </a:solidFill>
                          <a:latin typeface="Arial" pitchFamily="34" charset="0"/>
                          <a:cs typeface="Arial" pitchFamily="34" charset="0"/>
                        </a:rPr>
                        <a:t>NEW SESSION!</a:t>
                      </a:r>
                      <a:endParaRPr lang="en-GB" dirty="0">
                        <a:solidFill>
                          <a:srgbClr val="FFC000"/>
                        </a:solidFill>
                        <a:latin typeface="Arial" pitchFamily="34" charset="0"/>
                        <a:cs typeface="Arial" pitchFamily="34" charset="0"/>
                      </a:endParaRPr>
                    </a:p>
                  </a:txBody>
                  <a:tcPr>
                    <a:solidFill>
                      <a:srgbClr val="FFFFFF"/>
                    </a:solidFill>
                  </a:tcPr>
                </a:tc>
                <a:tc vMerge="1">
                  <a:txBody>
                    <a:bodyPr/>
                    <a:lstStyle/>
                    <a:p>
                      <a:endParaRPr lang="en-GB"/>
                    </a:p>
                  </a:txBody>
                  <a:tcPr/>
                </a:tc>
              </a:tr>
              <a:tr h="399598">
                <a:tc>
                  <a:txBody>
                    <a:bodyPr/>
                    <a:lstStyle/>
                    <a:p>
                      <a:r>
                        <a:rPr lang="en-GB" baseline="0" dirty="0" smtClean="0">
                          <a:latin typeface="Arial" pitchFamily="34" charset="0"/>
                          <a:cs typeface="Arial" pitchFamily="34" charset="0"/>
                        </a:rPr>
                        <a:t>Mini-ILA</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latin typeface="Arial" pitchFamily="34" charset="0"/>
                          <a:cs typeface="Arial" pitchFamily="34" charset="0"/>
                        </a:rPr>
                        <a:t>Hollowford</a:t>
                      </a:r>
                      <a:r>
                        <a:rPr lang="en-GB" baseline="0" dirty="0" smtClean="0">
                          <a:solidFill>
                            <a:srgbClr val="FF0000"/>
                          </a:solidFill>
                          <a:latin typeface="Arial" pitchFamily="34" charset="0"/>
                          <a:cs typeface="Arial" pitchFamily="34" charset="0"/>
                        </a:rPr>
                        <a:t> Team Building Day</a:t>
                      </a:r>
                      <a:endParaRPr lang="en-GB" dirty="0" smtClean="0">
                        <a:solidFill>
                          <a:srgbClr val="FF0000"/>
                        </a:solidFill>
                        <a:latin typeface="Arial" pitchFamily="34" charset="0"/>
                        <a:cs typeface="Arial" pitchFamily="34" charset="0"/>
                      </a:endParaRPr>
                    </a:p>
                  </a:txBody>
                  <a:tcPr>
                    <a:solidFill>
                      <a:srgbClr val="FFFFFF"/>
                    </a:solidFill>
                  </a:tcPr>
                </a:tc>
                <a:tc vMerge="1">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rgbClr val="92D050"/>
                          </a:solidFill>
                          <a:latin typeface="Arial" pitchFamily="34" charset="0"/>
                          <a:cs typeface="Arial" pitchFamily="34" charset="0"/>
                        </a:rPr>
                        <a:t>AS Study Skills</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92D050"/>
                          </a:solidFill>
                          <a:latin typeface="Arial" pitchFamily="34" charset="0"/>
                          <a:cs typeface="Arial" pitchFamily="34" charset="0"/>
                        </a:rPr>
                        <a:t>One-to-one session</a:t>
                      </a:r>
                    </a:p>
                  </a:txBody>
                  <a:tcPr>
                    <a:solidFill>
                      <a:srgbClr val="FFFFFF"/>
                    </a:solidFill>
                  </a:tcPr>
                </a:tc>
                <a:tc vMerge="1">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92D050"/>
                          </a:solidFill>
                          <a:latin typeface="Arial" pitchFamily="34" charset="0"/>
                          <a:cs typeface="Arial" pitchFamily="34" charset="0"/>
                        </a:rPr>
                        <a:t>Chemistry</a:t>
                      </a:r>
                      <a:r>
                        <a:rPr lang="en-GB" baseline="0" dirty="0" smtClean="0">
                          <a:solidFill>
                            <a:srgbClr val="92D050"/>
                          </a:solidFill>
                          <a:latin typeface="Arial" pitchFamily="34" charset="0"/>
                          <a:cs typeface="Arial" pitchFamily="34" charset="0"/>
                        </a:rPr>
                        <a:t> Revision</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Medical School Interview</a:t>
                      </a:r>
                    </a:p>
                  </a:txBody>
                  <a:tcPr>
                    <a:solidFill>
                      <a:srgbClr val="FFFFFF"/>
                    </a:solidFill>
                  </a:tcPr>
                </a:tc>
                <a:tc vMerge="1">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92D050"/>
                          </a:solidFill>
                          <a:latin typeface="Arial" pitchFamily="34" charset="0"/>
                          <a:cs typeface="Arial" pitchFamily="34" charset="0"/>
                        </a:rPr>
                        <a:t>Optional Biology Revision</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92D050"/>
                          </a:solidFill>
                          <a:latin typeface="Arial" pitchFamily="34" charset="0"/>
                          <a:cs typeface="Arial" pitchFamily="34" charset="0"/>
                        </a:rPr>
                        <a:t>A Level Study Skills (Uni</a:t>
                      </a:r>
                      <a:r>
                        <a:rPr lang="en-GB" baseline="0" dirty="0" smtClean="0">
                          <a:solidFill>
                            <a:srgbClr val="92D050"/>
                          </a:solidFill>
                          <a:latin typeface="Arial" pitchFamily="34" charset="0"/>
                          <a:cs typeface="Arial" pitchFamily="34" charset="0"/>
                        </a:rPr>
                        <a:t> prep)</a:t>
                      </a:r>
                      <a:endParaRPr lang="en-GB" dirty="0" smtClean="0">
                        <a:solidFill>
                          <a:srgbClr val="92D050"/>
                        </a:solidFill>
                        <a:latin typeface="Arial" pitchFamily="34" charset="0"/>
                        <a:cs typeface="Arial" pitchFamily="34" charset="0"/>
                      </a:endParaRPr>
                    </a:p>
                  </a:txBody>
                  <a:tcPr>
                    <a:solidFill>
                      <a:srgbClr val="FFFFFF"/>
                    </a:solidFill>
                  </a:tcPr>
                </a:tc>
                <a:tc vMerge="1">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latin typeface="Arial" pitchFamily="34" charset="0"/>
                          <a:cs typeface="Arial" pitchFamily="34" charset="0"/>
                        </a:rPr>
                        <a:t>Open Day</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92D050"/>
                          </a:solidFill>
                          <a:latin typeface="Arial" pitchFamily="34" charset="0"/>
                          <a:cs typeface="Arial" pitchFamily="34" charset="0"/>
                        </a:rPr>
                        <a:t>Chemistry Revision</a:t>
                      </a:r>
                    </a:p>
                  </a:txBody>
                  <a:tcPr>
                    <a:solidFill>
                      <a:srgbClr val="FFFFFF"/>
                    </a:solidFill>
                  </a:tcPr>
                </a:tc>
                <a:tc vMerge="1">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Summer School </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92D050"/>
                          </a:solidFill>
                          <a:latin typeface="Arial" pitchFamily="34" charset="0"/>
                          <a:cs typeface="Arial" pitchFamily="34" charset="0"/>
                        </a:rPr>
                        <a:t>Celebration Evening</a:t>
                      </a:r>
                    </a:p>
                  </a:txBody>
                  <a:tcPr>
                    <a:solidFill>
                      <a:srgbClr val="FFFFFF"/>
                    </a:solidFill>
                  </a:tcPr>
                </a:tc>
                <a:tc vMerge="1">
                  <a:txBody>
                    <a:bodyPr/>
                    <a:lstStyle/>
                    <a:p>
                      <a:endParaRPr lang="en-GB" dirty="0">
                        <a:solidFill>
                          <a:srgbClr val="2A196F"/>
                        </a:solidFill>
                      </a:endParaRPr>
                    </a:p>
                  </a:txBody>
                  <a:tcPr/>
                </a:tc>
              </a:tr>
            </a:tbl>
          </a:graphicData>
        </a:graphic>
      </p:graphicFrame>
      <p:sp>
        <p:nvSpPr>
          <p:cNvPr id="6" name="Date Placeholder 5"/>
          <p:cNvSpPr>
            <a:spLocks noGrp="1"/>
          </p:cNvSpPr>
          <p:nvPr>
            <p:ph type="dt" sz="half" idx="10"/>
          </p:nvPr>
        </p:nvSpPr>
        <p:spPr/>
        <p:txBody>
          <a:bodyPr/>
          <a:lstStyle/>
          <a:p>
            <a:fld id="{578F9D9A-609D-4DE4-B55C-DC074669E1C4}" type="datetime1">
              <a:rPr lang="en-GB" smtClean="0"/>
              <a:pPr/>
              <a:t>27/06/2011</a:t>
            </a:fld>
            <a:endParaRPr lang="en-GB" dirty="0"/>
          </a:p>
        </p:txBody>
      </p:sp>
      <p:sp>
        <p:nvSpPr>
          <p:cNvPr id="7" name="Footer Placeholder 6"/>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10" name="Rectangle 9"/>
          <p:cNvSpPr/>
          <p:nvPr/>
        </p:nvSpPr>
        <p:spPr>
          <a:xfrm>
            <a:off x="4932040" y="260648"/>
            <a:ext cx="4067944" cy="1015663"/>
          </a:xfrm>
          <a:prstGeom prst="rect">
            <a:avLst/>
          </a:prstGeom>
        </p:spPr>
        <p:txBody>
          <a:bodyPr wrap="square">
            <a:spAutoFit/>
          </a:bodyPr>
          <a:lstStyle/>
          <a:p>
            <a:r>
              <a:rPr lang="en-GB" sz="2000" dirty="0" smtClean="0">
                <a:solidFill>
                  <a:srgbClr val="FF0000"/>
                </a:solidFill>
                <a:latin typeface="Arial" pitchFamily="34" charset="0"/>
                <a:cs typeface="Arial" pitchFamily="34" charset="0"/>
              </a:rPr>
              <a:t>General HE/Skills Development</a:t>
            </a:r>
          </a:p>
          <a:p>
            <a:r>
              <a:rPr lang="en-GB" sz="2000" dirty="0" smtClean="0">
                <a:solidFill>
                  <a:srgbClr val="2A196F"/>
                </a:solidFill>
                <a:latin typeface="Arial" pitchFamily="34" charset="0"/>
                <a:cs typeface="Arial" pitchFamily="34" charset="0"/>
              </a:rPr>
              <a:t>Medical          </a:t>
            </a:r>
            <a:r>
              <a:rPr lang="en-GB" sz="2000" dirty="0" smtClean="0">
                <a:solidFill>
                  <a:srgbClr val="FFC000"/>
                </a:solidFill>
                <a:latin typeface="Arial" pitchFamily="34" charset="0"/>
                <a:cs typeface="Arial" pitchFamily="34" charset="0"/>
              </a:rPr>
              <a:t>Science</a:t>
            </a:r>
            <a:r>
              <a:rPr lang="en-GB" sz="2000" dirty="0" smtClean="0">
                <a:solidFill>
                  <a:srgbClr val="92D050"/>
                </a:solidFill>
                <a:latin typeface="Arial" pitchFamily="34" charset="0"/>
                <a:cs typeface="Arial" pitchFamily="34" charset="0"/>
              </a:rPr>
              <a:t> </a:t>
            </a:r>
          </a:p>
          <a:p>
            <a:r>
              <a:rPr lang="en-GB" sz="2000" dirty="0" smtClean="0">
                <a:solidFill>
                  <a:srgbClr val="92D050"/>
                </a:solidFill>
                <a:latin typeface="Arial" pitchFamily="34" charset="0"/>
                <a:cs typeface="Arial" pitchFamily="34" charset="0"/>
              </a:rPr>
              <a:t>Guidance and support</a:t>
            </a:r>
            <a:endParaRPr lang="en-GB" sz="2000" dirty="0">
              <a:solidFill>
                <a:srgbClr val="FFC000"/>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5"/>
          <p:cNvSpPr>
            <a:spLocks noGrp="1"/>
          </p:cNvSpPr>
          <p:nvPr>
            <p:ph type="dt" sz="quarter" idx="10"/>
          </p:nvPr>
        </p:nvSpPr>
        <p:spPr>
          <a:noFill/>
        </p:spPr>
        <p:txBody>
          <a:bodyPr/>
          <a:lstStyle/>
          <a:p>
            <a:fld id="{B362CED7-524C-4496-B4C6-0744D63C43E3}" type="datetime1">
              <a:rPr lang="en-GB"/>
              <a:pPr/>
              <a:t>27/06/2011</a:t>
            </a:fld>
            <a:endParaRPr lang="en-GB" dirty="0"/>
          </a:p>
        </p:txBody>
      </p:sp>
      <p:sp>
        <p:nvSpPr>
          <p:cNvPr id="7" name="Footer Placeholder 6"/>
          <p:cNvSpPr>
            <a:spLocks noGrp="1"/>
          </p:cNvSpPr>
          <p:nvPr>
            <p:ph type="ftr" sz="quarter" idx="11"/>
          </p:nvPr>
        </p:nvSpPr>
        <p:spPr/>
        <p:txBody>
          <a:bodyPr/>
          <a:lstStyle/>
          <a:p>
            <a:pPr>
              <a:defRPr/>
            </a:pPr>
            <a:r>
              <a:rPr lang="en-GB" dirty="0" smtClean="0"/>
              <a:t>© The University of Sheffield / Student Services Department</a:t>
            </a:r>
            <a:endParaRPr lang="en-GB" dirty="0"/>
          </a:p>
        </p:txBody>
      </p:sp>
      <p:pic>
        <p:nvPicPr>
          <p:cNvPr id="41988" name="Picture 7"/>
          <p:cNvPicPr>
            <a:picLocks noChangeAspect="1" noChangeArrowheads="1"/>
          </p:cNvPicPr>
          <p:nvPr/>
        </p:nvPicPr>
        <p:blipFill>
          <a:blip r:embed="rId2" cstate="print"/>
          <a:srcRect/>
          <a:stretch>
            <a:fillRect/>
          </a:stretch>
        </p:blipFill>
        <p:spPr bwMode="auto">
          <a:xfrm>
            <a:off x="4495800" y="3033713"/>
            <a:ext cx="4319588" cy="3240087"/>
          </a:xfrm>
          <a:prstGeom prst="rect">
            <a:avLst/>
          </a:prstGeom>
          <a:noFill/>
          <a:ln w="9525">
            <a:noFill/>
            <a:miter lim="800000"/>
            <a:headEnd/>
            <a:tailEnd/>
          </a:ln>
        </p:spPr>
      </p:pic>
      <p:pic>
        <p:nvPicPr>
          <p:cNvPr id="41989" name="Picture 6"/>
          <p:cNvPicPr>
            <a:picLocks noChangeAspect="1" noChangeArrowheads="1"/>
          </p:cNvPicPr>
          <p:nvPr/>
        </p:nvPicPr>
        <p:blipFill>
          <a:blip r:embed="rId3" cstate="print"/>
          <a:srcRect/>
          <a:stretch>
            <a:fillRect/>
          </a:stretch>
        </p:blipFill>
        <p:spPr bwMode="auto">
          <a:xfrm>
            <a:off x="250825" y="1019175"/>
            <a:ext cx="4859338" cy="364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5"/>
          <p:cNvSpPr>
            <a:spLocks noGrp="1"/>
          </p:cNvSpPr>
          <p:nvPr>
            <p:ph type="dt" sz="quarter" idx="10"/>
          </p:nvPr>
        </p:nvSpPr>
        <p:spPr>
          <a:noFill/>
        </p:spPr>
        <p:txBody>
          <a:bodyPr/>
          <a:lstStyle/>
          <a:p>
            <a:fld id="{6A05AD1E-3B72-4827-9A9F-4B3F771498EF}" type="datetime1">
              <a:rPr lang="en-GB"/>
              <a:pPr/>
              <a:t>27/06/2011</a:t>
            </a:fld>
            <a:endParaRPr lang="en-GB" dirty="0"/>
          </a:p>
        </p:txBody>
      </p:sp>
      <p:sp>
        <p:nvSpPr>
          <p:cNvPr id="7" name="Footer Placeholder 6"/>
          <p:cNvSpPr>
            <a:spLocks noGrp="1"/>
          </p:cNvSpPr>
          <p:nvPr>
            <p:ph type="ftr" sz="quarter" idx="11"/>
          </p:nvPr>
        </p:nvSpPr>
        <p:spPr/>
        <p:txBody>
          <a:bodyPr/>
          <a:lstStyle/>
          <a:p>
            <a:pPr>
              <a:defRPr/>
            </a:pPr>
            <a:r>
              <a:rPr lang="en-GB" dirty="0" smtClean="0"/>
              <a:t>© The University of Sheffield / Student Services Department</a:t>
            </a:r>
            <a:endParaRPr lang="en-GB" dirty="0"/>
          </a:p>
        </p:txBody>
      </p:sp>
      <p:pic>
        <p:nvPicPr>
          <p:cNvPr id="43012" name="Picture 3"/>
          <p:cNvPicPr>
            <a:picLocks noChangeAspect="1" noChangeArrowheads="1"/>
          </p:cNvPicPr>
          <p:nvPr/>
        </p:nvPicPr>
        <p:blipFill>
          <a:blip r:embed="rId2" cstate="print"/>
          <a:srcRect/>
          <a:stretch>
            <a:fillRect/>
          </a:stretch>
        </p:blipFill>
        <p:spPr bwMode="auto">
          <a:xfrm>
            <a:off x="5292725" y="200025"/>
            <a:ext cx="3617913" cy="4824413"/>
          </a:xfrm>
          <a:prstGeom prst="rect">
            <a:avLst/>
          </a:prstGeom>
          <a:noFill/>
          <a:ln w="9525">
            <a:noFill/>
            <a:miter lim="800000"/>
            <a:headEnd/>
            <a:tailEnd/>
          </a:ln>
        </p:spPr>
      </p:pic>
      <p:pic>
        <p:nvPicPr>
          <p:cNvPr id="43014" name="Picture 6"/>
          <p:cNvPicPr>
            <a:picLocks noChangeAspect="1" noChangeArrowheads="1"/>
          </p:cNvPicPr>
          <p:nvPr/>
        </p:nvPicPr>
        <p:blipFill>
          <a:blip r:embed="rId3" cstate="print"/>
          <a:srcRect/>
          <a:stretch>
            <a:fillRect/>
          </a:stretch>
        </p:blipFill>
        <p:spPr bwMode="auto">
          <a:xfrm>
            <a:off x="251520" y="1268760"/>
            <a:ext cx="4801541" cy="3610627"/>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4427984" y="3429000"/>
            <a:ext cx="2268538"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5"/>
          <p:cNvSpPr>
            <a:spLocks noGrp="1"/>
          </p:cNvSpPr>
          <p:nvPr>
            <p:ph type="dt" sz="quarter" idx="10"/>
          </p:nvPr>
        </p:nvSpPr>
        <p:spPr>
          <a:noFill/>
        </p:spPr>
        <p:txBody>
          <a:bodyPr/>
          <a:lstStyle/>
          <a:p>
            <a:fld id="{2B79166A-53DC-4F25-AC46-63B720916F42}" type="datetime1">
              <a:rPr lang="en-GB"/>
              <a:pPr/>
              <a:t>27/06/2011</a:t>
            </a:fld>
            <a:endParaRPr lang="en-GB" dirty="0"/>
          </a:p>
        </p:txBody>
      </p:sp>
      <p:sp>
        <p:nvSpPr>
          <p:cNvPr id="7" name="Footer Placeholder 6"/>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4" name="TextBox 3"/>
          <p:cNvSpPr txBox="1"/>
          <p:nvPr/>
        </p:nvSpPr>
        <p:spPr>
          <a:xfrm>
            <a:off x="395536" y="2060848"/>
            <a:ext cx="8353425" cy="3785652"/>
          </a:xfrm>
          <a:prstGeom prst="rect">
            <a:avLst/>
          </a:prstGeom>
          <a:noFill/>
        </p:spPr>
        <p:txBody>
          <a:bodyPr wrap="square">
            <a:spAutoFit/>
          </a:bodyPr>
          <a:lstStyle/>
          <a:p>
            <a:pPr>
              <a:buFont typeface="Arial" charset="0"/>
              <a:buChar char="•"/>
            </a:pPr>
            <a:r>
              <a:rPr lang="en-GB" sz="3000" dirty="0">
                <a:solidFill>
                  <a:srgbClr val="FFFFFF"/>
                </a:solidFill>
                <a:latin typeface="Arial" pitchFamily="34" charset="0"/>
                <a:cs typeface="Arial" pitchFamily="34" charset="0"/>
              </a:rPr>
              <a:t>Guaranteed interview  =</a:t>
            </a:r>
          </a:p>
          <a:p>
            <a:pPr>
              <a:buFont typeface="Arial" charset="0"/>
              <a:buChar char="•"/>
            </a:pPr>
            <a:endParaRPr lang="en-GB" sz="3000" dirty="0">
              <a:solidFill>
                <a:srgbClr val="FFFFFF"/>
              </a:solidFill>
              <a:latin typeface="Arial" pitchFamily="34" charset="0"/>
              <a:cs typeface="Arial" pitchFamily="34" charset="0"/>
            </a:endParaRPr>
          </a:p>
          <a:p>
            <a:pPr>
              <a:buFont typeface="Arial" charset="0"/>
              <a:buChar char="•"/>
            </a:pPr>
            <a:r>
              <a:rPr lang="en-GB" sz="3000" dirty="0">
                <a:solidFill>
                  <a:srgbClr val="FFFFFF"/>
                </a:solidFill>
                <a:latin typeface="Arial" pitchFamily="34" charset="0"/>
                <a:cs typeface="Arial" pitchFamily="34" charset="0"/>
              </a:rPr>
              <a:t>Use of ambassador role </a:t>
            </a:r>
            <a:r>
              <a:rPr lang="en-GB" sz="3000" dirty="0" smtClean="0">
                <a:solidFill>
                  <a:srgbClr val="FFFFFF"/>
                </a:solidFill>
                <a:latin typeface="Arial" pitchFamily="34" charset="0"/>
                <a:cs typeface="Arial" pitchFamily="34" charset="0"/>
              </a:rPr>
              <a:t>models vital </a:t>
            </a:r>
            <a:r>
              <a:rPr lang="en-GB" sz="3000" dirty="0">
                <a:solidFill>
                  <a:srgbClr val="FFFFFF"/>
                </a:solidFill>
                <a:latin typeface="Arial" pitchFamily="34" charset="0"/>
                <a:cs typeface="Arial" pitchFamily="34" charset="0"/>
              </a:rPr>
              <a:t>to success of </a:t>
            </a:r>
            <a:r>
              <a:rPr lang="en-GB" sz="3000" dirty="0" smtClean="0">
                <a:solidFill>
                  <a:srgbClr val="FFFFFF"/>
                </a:solidFill>
                <a:latin typeface="Arial" pitchFamily="34" charset="0"/>
                <a:cs typeface="Arial" pitchFamily="34" charset="0"/>
              </a:rPr>
              <a:t>scheme &amp; *within communities*</a:t>
            </a:r>
          </a:p>
          <a:p>
            <a:endParaRPr lang="en-GB" sz="3000" dirty="0">
              <a:solidFill>
                <a:srgbClr val="FFFFFF"/>
              </a:solidFill>
              <a:latin typeface="Arial" pitchFamily="34" charset="0"/>
              <a:cs typeface="Arial" pitchFamily="34" charset="0"/>
            </a:endParaRPr>
          </a:p>
          <a:p>
            <a:pPr>
              <a:buFont typeface="Arial" charset="0"/>
              <a:buChar char="•"/>
            </a:pPr>
            <a:r>
              <a:rPr lang="en-GB" sz="3000" dirty="0">
                <a:solidFill>
                  <a:srgbClr val="FFFFFF"/>
                </a:solidFill>
                <a:latin typeface="Arial" pitchFamily="34" charset="0"/>
                <a:cs typeface="Arial" pitchFamily="34" charset="0"/>
              </a:rPr>
              <a:t>‘Lobbying’ force within university – able to operate at various levels – not just us – our ambassadors too! </a:t>
            </a:r>
            <a:r>
              <a:rPr lang="en-GB" sz="3000" dirty="0" smtClean="0">
                <a:solidFill>
                  <a:srgbClr val="FFFFFF"/>
                </a:solidFill>
                <a:latin typeface="Arial" pitchFamily="34" charset="0"/>
                <a:cs typeface="Arial" pitchFamily="34" charset="0"/>
              </a:rPr>
              <a:t>Can be political.</a:t>
            </a:r>
            <a:endParaRPr lang="en-GB" sz="3000" dirty="0">
              <a:solidFill>
                <a:srgbClr val="FFFFFF"/>
              </a:solidFill>
              <a:latin typeface="Arial" pitchFamily="34" charset="0"/>
              <a:cs typeface="Arial" pitchFamily="34" charset="0"/>
            </a:endParaRPr>
          </a:p>
        </p:txBody>
      </p:sp>
      <p:sp>
        <p:nvSpPr>
          <p:cNvPr id="45061" name="TextBox 1"/>
          <p:cNvSpPr txBox="1">
            <a:spLocks noChangeArrowheads="1"/>
          </p:cNvSpPr>
          <p:nvPr/>
        </p:nvSpPr>
        <p:spPr bwMode="auto">
          <a:xfrm>
            <a:off x="2771775" y="476250"/>
            <a:ext cx="6192838" cy="585788"/>
          </a:xfrm>
          <a:prstGeom prst="rect">
            <a:avLst/>
          </a:prstGeom>
          <a:noFill/>
          <a:ln w="9525">
            <a:noFill/>
            <a:miter lim="800000"/>
            <a:headEnd/>
            <a:tailEnd/>
          </a:ln>
        </p:spPr>
        <p:txBody>
          <a:bodyPr>
            <a:spAutoFit/>
          </a:bodyPr>
          <a:lstStyle/>
          <a:p>
            <a:r>
              <a:rPr lang="en-GB" u="sng" dirty="0">
                <a:latin typeface="Arial" pitchFamily="34" charset="0"/>
                <a:cs typeface="Arial" pitchFamily="34" charset="0"/>
              </a:rPr>
              <a:t>Key Features of the programme</a:t>
            </a:r>
          </a:p>
        </p:txBody>
      </p:sp>
      <p:pic>
        <p:nvPicPr>
          <p:cNvPr id="45062" name="Picture 6" descr="carrot"/>
          <p:cNvPicPr>
            <a:picLocks noChangeAspect="1" noChangeArrowheads="1"/>
          </p:cNvPicPr>
          <p:nvPr/>
        </p:nvPicPr>
        <p:blipFill>
          <a:blip r:embed="rId3" cstate="print"/>
          <a:srcRect/>
          <a:stretch>
            <a:fillRect/>
          </a:stretch>
        </p:blipFill>
        <p:spPr bwMode="auto">
          <a:xfrm>
            <a:off x="5076056" y="1484784"/>
            <a:ext cx="954088" cy="135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84200" y="2120900"/>
            <a:ext cx="8229600" cy="2665413"/>
          </a:xfrm>
        </p:spPr>
        <p:txBody>
          <a:bodyPr/>
          <a:lstStyle/>
          <a:p>
            <a:r>
              <a:rPr lang="en-GB" dirty="0" smtClean="0">
                <a:latin typeface="Arial" charset="0"/>
                <a:cs typeface="Arial" charset="0"/>
              </a:rPr>
              <a:t>Various reports have stated that access to the professions is key to promoting social mobility</a:t>
            </a:r>
          </a:p>
          <a:p>
            <a:r>
              <a:rPr lang="en-GB" dirty="0" smtClean="0">
                <a:latin typeface="Arial" charset="0"/>
                <a:cs typeface="Arial" charset="0"/>
              </a:rPr>
              <a:t>Alan Milburn 2009 report on Access to the Professions </a:t>
            </a:r>
          </a:p>
          <a:p>
            <a:endParaRPr lang="en-GB" dirty="0" smtClean="0">
              <a:latin typeface="Arial" charset="0"/>
              <a:cs typeface="Arial" charset="0"/>
            </a:endParaRPr>
          </a:p>
        </p:txBody>
      </p:sp>
      <p:sp>
        <p:nvSpPr>
          <p:cNvPr id="9219" name="Date Placeholder 3"/>
          <p:cNvSpPr>
            <a:spLocks noGrp="1"/>
          </p:cNvSpPr>
          <p:nvPr>
            <p:ph type="dt" sz="quarter" idx="10"/>
          </p:nvPr>
        </p:nvSpPr>
        <p:spPr>
          <a:noFill/>
        </p:spPr>
        <p:txBody>
          <a:bodyPr/>
          <a:lstStyle/>
          <a:p>
            <a:fld id="{47B65D75-3F1E-4D45-B82D-578D755AE884}"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pic>
        <p:nvPicPr>
          <p:cNvPr id="9221" name="Picture 5" descr="C:\Users\Amy\AppData\Local\Microsoft\Windows\Temporary Internet Files\Content.IE5\929IPJJO\MC900441762[1].png"/>
          <p:cNvPicPr>
            <a:picLocks noChangeAspect="1" noChangeArrowheads="1"/>
          </p:cNvPicPr>
          <p:nvPr/>
        </p:nvPicPr>
        <p:blipFill>
          <a:blip r:embed="rId3" cstate="print"/>
          <a:srcRect/>
          <a:stretch>
            <a:fillRect/>
          </a:stretch>
        </p:blipFill>
        <p:spPr bwMode="auto">
          <a:xfrm>
            <a:off x="5975350" y="4077072"/>
            <a:ext cx="3168650" cy="3168651"/>
          </a:xfrm>
          <a:prstGeom prst="rect">
            <a:avLst/>
          </a:prstGeom>
          <a:noFill/>
          <a:ln w="9525">
            <a:noFill/>
            <a:miter lim="800000"/>
            <a:headEnd/>
            <a:tailEnd/>
          </a:ln>
        </p:spPr>
      </p:pic>
      <p:sp>
        <p:nvSpPr>
          <p:cNvPr id="9222" name="TextBox 1"/>
          <p:cNvSpPr txBox="1">
            <a:spLocks noChangeArrowheads="1"/>
          </p:cNvSpPr>
          <p:nvPr/>
        </p:nvSpPr>
        <p:spPr bwMode="auto">
          <a:xfrm>
            <a:off x="6516216" y="4941168"/>
            <a:ext cx="2305050" cy="1077912"/>
          </a:xfrm>
          <a:prstGeom prst="rect">
            <a:avLst/>
          </a:prstGeom>
          <a:noFill/>
          <a:ln w="9525">
            <a:noFill/>
            <a:miter lim="800000"/>
            <a:headEnd/>
            <a:tailEnd/>
          </a:ln>
        </p:spPr>
        <p:txBody>
          <a:bodyPr>
            <a:spAutoFit/>
          </a:bodyPr>
          <a:lstStyle/>
          <a:p>
            <a:r>
              <a:rPr lang="en-GB" dirty="0">
                <a:latin typeface="Arial" pitchFamily="34" charset="0"/>
                <a:cs typeface="Arial" pitchFamily="34" charset="0"/>
              </a:rPr>
              <a:t>Not for the likes of me!</a:t>
            </a:r>
          </a:p>
        </p:txBody>
      </p:sp>
      <p:pic>
        <p:nvPicPr>
          <p:cNvPr id="9223" name="Picture 7" descr="http://mokum.com/wp-content/uploads/2010/09/cambridge1.jpg"/>
          <p:cNvPicPr>
            <a:picLocks noChangeAspect="1" noChangeArrowheads="1"/>
          </p:cNvPicPr>
          <p:nvPr/>
        </p:nvPicPr>
        <p:blipFill>
          <a:blip r:embed="rId4" cstate="print"/>
          <a:srcRect/>
          <a:stretch>
            <a:fillRect/>
          </a:stretch>
        </p:blipFill>
        <p:spPr bwMode="auto">
          <a:xfrm>
            <a:off x="2809875" y="234950"/>
            <a:ext cx="2376488" cy="1779588"/>
          </a:xfrm>
          <a:prstGeom prst="rect">
            <a:avLst/>
          </a:prstGeom>
          <a:noFill/>
          <a:ln w="9525">
            <a:noFill/>
            <a:miter lim="800000"/>
            <a:headEnd/>
            <a:tailEnd/>
          </a:ln>
        </p:spPr>
      </p:pic>
      <p:pic>
        <p:nvPicPr>
          <p:cNvPr id="9224" name="Picture 9" descr="http://www.jmu.ac.uk/MKG_Global_Images/may_web.jpg"/>
          <p:cNvPicPr>
            <a:picLocks noChangeAspect="1" noChangeArrowheads="1"/>
          </p:cNvPicPr>
          <p:nvPr/>
        </p:nvPicPr>
        <p:blipFill>
          <a:blip r:embed="rId5" cstate="print"/>
          <a:srcRect/>
          <a:stretch>
            <a:fillRect/>
          </a:stretch>
        </p:blipFill>
        <p:spPr bwMode="auto">
          <a:xfrm>
            <a:off x="323850" y="4797425"/>
            <a:ext cx="2016125" cy="1728788"/>
          </a:xfrm>
          <a:prstGeom prst="rect">
            <a:avLst/>
          </a:prstGeom>
          <a:noFill/>
          <a:ln w="9525">
            <a:noFill/>
            <a:miter lim="800000"/>
            <a:headEnd/>
            <a:tailEnd/>
          </a:ln>
        </p:spPr>
      </p:pic>
      <p:pic>
        <p:nvPicPr>
          <p:cNvPr id="9225" name="Picture 11" descr="http://russellwood265.files.wordpress.com/2009/02/uc07.jpg"/>
          <p:cNvPicPr>
            <a:picLocks noChangeAspect="1" noChangeArrowheads="1"/>
          </p:cNvPicPr>
          <p:nvPr/>
        </p:nvPicPr>
        <p:blipFill>
          <a:blip r:embed="rId6" cstate="print"/>
          <a:srcRect/>
          <a:stretch>
            <a:fillRect/>
          </a:stretch>
        </p:blipFill>
        <p:spPr bwMode="auto">
          <a:xfrm>
            <a:off x="5724128" y="332656"/>
            <a:ext cx="2957513"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fld id="{92A51B38-ACDA-476B-A353-AF42E0D08B4C}"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46085" name="TextBox 5"/>
          <p:cNvSpPr txBox="1">
            <a:spLocks noChangeArrowheads="1"/>
          </p:cNvSpPr>
          <p:nvPr/>
        </p:nvSpPr>
        <p:spPr bwMode="auto">
          <a:xfrm>
            <a:off x="323528" y="1340768"/>
            <a:ext cx="8136904" cy="3323987"/>
          </a:xfrm>
          <a:prstGeom prst="rect">
            <a:avLst/>
          </a:prstGeom>
          <a:noFill/>
          <a:ln w="9525">
            <a:noFill/>
            <a:miter lim="800000"/>
            <a:headEnd/>
            <a:tailEnd/>
          </a:ln>
        </p:spPr>
        <p:txBody>
          <a:bodyPr wrap="square">
            <a:spAutoFit/>
          </a:bodyPr>
          <a:lstStyle/>
          <a:p>
            <a:pPr marL="457200" indent="-457200">
              <a:buFont typeface="Arial" charset="0"/>
              <a:buChar char="•"/>
            </a:pPr>
            <a:r>
              <a:rPr lang="en-GB" sz="3000" dirty="0" smtClean="0">
                <a:solidFill>
                  <a:srgbClr val="FFFFFF"/>
                </a:solidFill>
                <a:latin typeface="Arial" pitchFamily="34" charset="0"/>
                <a:cs typeface="Arial" pitchFamily="34" charset="0"/>
              </a:rPr>
              <a:t>Not a rigid programme</a:t>
            </a:r>
          </a:p>
          <a:p>
            <a:pPr marL="457200" indent="-457200"/>
            <a:endParaRPr lang="en-GB" sz="3000" dirty="0" smtClean="0">
              <a:solidFill>
                <a:srgbClr val="FFFFFF"/>
              </a:solidFill>
              <a:latin typeface="Arial" pitchFamily="34" charset="0"/>
              <a:cs typeface="Arial" pitchFamily="34" charset="0"/>
            </a:endParaRPr>
          </a:p>
          <a:p>
            <a:pPr marL="457200" indent="-457200">
              <a:buFont typeface="Arial" charset="0"/>
              <a:buChar char="•"/>
            </a:pPr>
            <a:r>
              <a:rPr lang="en-GB" sz="3000" dirty="0" smtClean="0">
                <a:solidFill>
                  <a:srgbClr val="FFFFFF"/>
                </a:solidFill>
                <a:latin typeface="Arial" pitchFamily="34" charset="0"/>
                <a:cs typeface="Arial" pitchFamily="34" charset="0"/>
              </a:rPr>
              <a:t>Tailored </a:t>
            </a:r>
            <a:r>
              <a:rPr lang="en-GB" sz="3000" dirty="0">
                <a:solidFill>
                  <a:srgbClr val="FFFFFF"/>
                </a:solidFill>
                <a:latin typeface="Arial" pitchFamily="34" charset="0"/>
                <a:cs typeface="Arial" pitchFamily="34" charset="0"/>
              </a:rPr>
              <a:t>support – large programme but can intervene at individual </a:t>
            </a:r>
            <a:r>
              <a:rPr lang="en-GB" sz="3000" dirty="0" smtClean="0">
                <a:solidFill>
                  <a:srgbClr val="FFFFFF"/>
                </a:solidFill>
                <a:latin typeface="Arial" pitchFamily="34" charset="0"/>
                <a:cs typeface="Arial" pitchFamily="34" charset="0"/>
              </a:rPr>
              <a:t>level</a:t>
            </a:r>
          </a:p>
          <a:p>
            <a:pPr marL="457200" indent="-457200"/>
            <a:endParaRPr lang="en-GB" sz="3000" dirty="0">
              <a:solidFill>
                <a:srgbClr val="FFFFFF"/>
              </a:solidFill>
              <a:latin typeface="Arial" pitchFamily="34" charset="0"/>
              <a:cs typeface="Arial" pitchFamily="34" charset="0"/>
            </a:endParaRPr>
          </a:p>
          <a:p>
            <a:pPr marL="457200" indent="-457200">
              <a:buFont typeface="Arial" charset="0"/>
              <a:buChar char="•"/>
            </a:pPr>
            <a:r>
              <a:rPr lang="en-GB" sz="3000" dirty="0">
                <a:solidFill>
                  <a:srgbClr val="FFFFFF"/>
                </a:solidFill>
                <a:latin typeface="Arial" pitchFamily="34" charset="0"/>
                <a:cs typeface="Arial" pitchFamily="34" charset="0"/>
              </a:rPr>
              <a:t>Able to spot trends and offer </a:t>
            </a:r>
            <a:r>
              <a:rPr lang="en-GB" sz="3000" dirty="0" smtClean="0">
                <a:solidFill>
                  <a:srgbClr val="FFFFFF"/>
                </a:solidFill>
                <a:latin typeface="Arial" pitchFamily="34" charset="0"/>
                <a:cs typeface="Arial" pitchFamily="34" charset="0"/>
              </a:rPr>
              <a:t>appropriate, timely </a:t>
            </a:r>
            <a:r>
              <a:rPr lang="en-GB" sz="3000" dirty="0">
                <a:solidFill>
                  <a:srgbClr val="FFFFFF"/>
                </a:solidFill>
                <a:latin typeface="Arial" pitchFamily="34" charset="0"/>
                <a:cs typeface="Arial" pitchFamily="34" charset="0"/>
              </a:rPr>
              <a:t>support </a:t>
            </a:r>
            <a:r>
              <a:rPr lang="en-GB" sz="3000" dirty="0" smtClean="0">
                <a:solidFill>
                  <a:srgbClr val="FFFFFF"/>
                </a:solidFill>
                <a:latin typeface="Arial" pitchFamily="34" charset="0"/>
                <a:cs typeface="Arial" pitchFamily="34" charset="0"/>
              </a:rPr>
              <a:t>i.e. one-to-one sessions</a:t>
            </a:r>
            <a:endParaRPr lang="en-GB" sz="3000" dirty="0">
              <a:solidFill>
                <a:srgbClr val="FFFFFF"/>
              </a:solidFill>
              <a:latin typeface="Arial" pitchFamily="34" charset="0"/>
              <a:cs typeface="Arial" pitchFamily="34" charset="0"/>
            </a:endParaRPr>
          </a:p>
        </p:txBody>
      </p:sp>
      <p:sp>
        <p:nvSpPr>
          <p:cNvPr id="46086" name="TextBox 1"/>
          <p:cNvSpPr txBox="1">
            <a:spLocks noChangeArrowheads="1"/>
          </p:cNvSpPr>
          <p:nvPr/>
        </p:nvSpPr>
        <p:spPr bwMode="auto">
          <a:xfrm>
            <a:off x="2843213" y="476250"/>
            <a:ext cx="5905500" cy="585788"/>
          </a:xfrm>
          <a:prstGeom prst="rect">
            <a:avLst/>
          </a:prstGeom>
          <a:noFill/>
          <a:ln w="9525">
            <a:noFill/>
            <a:miter lim="800000"/>
            <a:headEnd/>
            <a:tailEnd/>
          </a:ln>
        </p:spPr>
        <p:txBody>
          <a:bodyPr>
            <a:spAutoFit/>
          </a:bodyPr>
          <a:lstStyle/>
          <a:p>
            <a:r>
              <a:rPr lang="en-GB" u="sng" dirty="0">
                <a:latin typeface="Arial" pitchFamily="34" charset="0"/>
                <a:cs typeface="Arial" pitchFamily="34" charset="0"/>
              </a:rPr>
              <a:t>Additional support for students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GB" u="sng" dirty="0" smtClean="0">
                <a:latin typeface="Arial" pitchFamily="34" charset="0"/>
                <a:cs typeface="Arial" pitchFamily="34" charset="0"/>
              </a:rPr>
              <a:t>SOAMS Destinations</a:t>
            </a:r>
          </a:p>
        </p:txBody>
      </p:sp>
      <p:sp>
        <p:nvSpPr>
          <p:cNvPr id="47107" name="Date Placeholder 3"/>
          <p:cNvSpPr>
            <a:spLocks noGrp="1"/>
          </p:cNvSpPr>
          <p:nvPr>
            <p:ph type="dt" sz="quarter" idx="10"/>
          </p:nvPr>
        </p:nvSpPr>
        <p:spPr>
          <a:noFill/>
        </p:spPr>
        <p:txBody>
          <a:bodyPr/>
          <a:lstStyle/>
          <a:p>
            <a:fld id="{889FDC13-1946-4F2B-80A7-84F67D7B0A14}"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graphicFrame>
        <p:nvGraphicFramePr>
          <p:cNvPr id="8" name="Content Placeholder 7"/>
          <p:cNvGraphicFramePr>
            <a:graphicFrameLocks noGrp="1"/>
          </p:cNvGraphicFramePr>
          <p:nvPr>
            <p:ph idx="1"/>
          </p:nvPr>
        </p:nvGraphicFramePr>
        <p:xfrm>
          <a:off x="179388" y="2492375"/>
          <a:ext cx="8640968" cy="1983276"/>
        </p:xfrm>
        <a:graphic>
          <a:graphicData uri="http://schemas.openxmlformats.org/drawingml/2006/table">
            <a:tbl>
              <a:tblPr firstRow="1" bandRow="1">
                <a:tableStyleId>{5C22544A-7EE6-4342-B048-85BDC9FD1C3A}</a:tableStyleId>
              </a:tblPr>
              <a:tblGrid>
                <a:gridCol w="1080121"/>
                <a:gridCol w="1080121"/>
                <a:gridCol w="1080121"/>
                <a:gridCol w="1080121"/>
                <a:gridCol w="1080121"/>
                <a:gridCol w="1080121"/>
                <a:gridCol w="1080121"/>
                <a:gridCol w="1080121"/>
              </a:tblGrid>
              <a:tr h="468052">
                <a:tc gridSpan="8">
                  <a:txBody>
                    <a:bodyPr/>
                    <a:lstStyle/>
                    <a:p>
                      <a:r>
                        <a:rPr lang="en-GB" dirty="0" smtClean="0">
                          <a:solidFill>
                            <a:schemeClr val="tx1"/>
                          </a:solidFill>
                        </a:rPr>
                        <a:t>Summary</a:t>
                      </a:r>
                      <a:r>
                        <a:rPr lang="en-GB" baseline="0" dirty="0" smtClean="0">
                          <a:solidFill>
                            <a:schemeClr val="tx1"/>
                          </a:solidFill>
                        </a:rPr>
                        <a:t> of results of SOAMS students surveyed over the telephone</a:t>
                      </a:r>
                      <a:endParaRPr lang="en-GB" dirty="0">
                        <a:solidFill>
                          <a:schemeClr val="tx1"/>
                        </a:solidFill>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68052">
                <a:tc>
                  <a:txBody>
                    <a:bodyPr/>
                    <a:lstStyle/>
                    <a:p>
                      <a:r>
                        <a:rPr lang="en-GB" sz="1600" dirty="0" smtClean="0"/>
                        <a:t>Date</a:t>
                      </a:r>
                      <a:endParaRPr lang="en-GB" sz="1600" dirty="0"/>
                    </a:p>
                  </a:txBody>
                  <a:tcPr/>
                </a:tc>
                <a:tc>
                  <a:txBody>
                    <a:bodyPr/>
                    <a:lstStyle/>
                    <a:p>
                      <a:r>
                        <a:rPr lang="en-GB" sz="1600" dirty="0" smtClean="0"/>
                        <a:t>Response rate</a:t>
                      </a:r>
                      <a:endParaRPr lang="en-GB" sz="1600" dirty="0"/>
                    </a:p>
                  </a:txBody>
                  <a:tcPr/>
                </a:tc>
                <a:tc>
                  <a:txBody>
                    <a:bodyPr/>
                    <a:lstStyle/>
                    <a:p>
                      <a:r>
                        <a:rPr lang="en-GB" sz="1600" dirty="0" smtClean="0"/>
                        <a:t>Starting</a:t>
                      </a:r>
                      <a:r>
                        <a:rPr lang="en-GB" sz="1600" baseline="0" dirty="0" smtClean="0"/>
                        <a:t> uni</a:t>
                      </a:r>
                      <a:endParaRPr lang="en-GB" sz="1600" dirty="0" smtClean="0"/>
                    </a:p>
                  </a:txBody>
                  <a:tcPr/>
                </a:tc>
                <a:tc>
                  <a:txBody>
                    <a:bodyPr/>
                    <a:lstStyle/>
                    <a:p>
                      <a:r>
                        <a:rPr lang="en-GB" sz="1600" dirty="0" smtClean="0"/>
                        <a:t>Defers</a:t>
                      </a:r>
                      <a:endParaRPr lang="en-GB" sz="1600" dirty="0"/>
                    </a:p>
                  </a:txBody>
                  <a:tcPr/>
                </a:tc>
                <a:tc>
                  <a:txBody>
                    <a:bodyPr/>
                    <a:lstStyle/>
                    <a:p>
                      <a:r>
                        <a:rPr lang="en-GB" sz="1600" dirty="0" smtClean="0"/>
                        <a:t>In FE no plans</a:t>
                      </a:r>
                      <a:endParaRPr lang="en-GB" sz="1600" dirty="0"/>
                    </a:p>
                  </a:txBody>
                  <a:tcPr/>
                </a:tc>
                <a:tc>
                  <a:txBody>
                    <a:bodyPr/>
                    <a:lstStyle/>
                    <a:p>
                      <a:r>
                        <a:rPr lang="en-GB" sz="1600" dirty="0" smtClean="0"/>
                        <a:t>Other</a:t>
                      </a:r>
                      <a:endParaRPr lang="en-GB" sz="1600" dirty="0"/>
                    </a:p>
                  </a:txBody>
                  <a:tcPr/>
                </a:tc>
                <a:tc>
                  <a:txBody>
                    <a:bodyPr/>
                    <a:lstStyle/>
                    <a:p>
                      <a:r>
                        <a:rPr lang="en-GB" sz="1600" dirty="0" smtClean="0"/>
                        <a:t>Working</a:t>
                      </a:r>
                      <a:endParaRPr lang="en-GB" sz="1600" dirty="0"/>
                    </a:p>
                  </a:txBody>
                  <a:tcPr/>
                </a:tc>
                <a:tc>
                  <a:txBody>
                    <a:bodyPr/>
                    <a:lstStyle/>
                    <a:p>
                      <a:r>
                        <a:rPr lang="en-GB" sz="1600" dirty="0" smtClean="0"/>
                        <a:t>Failed resits</a:t>
                      </a:r>
                      <a:endParaRPr lang="en-GB" sz="1600" dirty="0"/>
                    </a:p>
                  </a:txBody>
                  <a:tcPr/>
                </a:tc>
              </a:tr>
              <a:tr h="468052">
                <a:tc>
                  <a:txBody>
                    <a:bodyPr/>
                    <a:lstStyle/>
                    <a:p>
                      <a:r>
                        <a:rPr lang="en-GB" dirty="0" smtClean="0"/>
                        <a:t>2008</a:t>
                      </a:r>
                      <a:endParaRPr lang="en-GB" dirty="0"/>
                    </a:p>
                  </a:txBody>
                  <a:tcPr/>
                </a:tc>
                <a:tc>
                  <a:txBody>
                    <a:bodyPr/>
                    <a:lstStyle/>
                    <a:p>
                      <a:r>
                        <a:rPr lang="en-GB" dirty="0" smtClean="0"/>
                        <a:t>87%</a:t>
                      </a:r>
                      <a:endParaRPr lang="en-GB" dirty="0"/>
                    </a:p>
                  </a:txBody>
                  <a:tcPr/>
                </a:tc>
                <a:tc>
                  <a:txBody>
                    <a:bodyPr/>
                    <a:lstStyle/>
                    <a:p>
                      <a:r>
                        <a:rPr lang="en-GB" dirty="0" smtClean="0"/>
                        <a:t>74%</a:t>
                      </a:r>
                      <a:endParaRPr lang="en-GB" dirty="0"/>
                    </a:p>
                  </a:txBody>
                  <a:tcPr/>
                </a:tc>
                <a:tc>
                  <a:txBody>
                    <a:bodyPr/>
                    <a:lstStyle/>
                    <a:p>
                      <a:r>
                        <a:rPr lang="en-GB" dirty="0" smtClean="0"/>
                        <a:t>15%</a:t>
                      </a:r>
                      <a:endParaRPr lang="en-GB" dirty="0"/>
                    </a:p>
                  </a:txBody>
                  <a:tcPr/>
                </a:tc>
                <a:tc>
                  <a:txBody>
                    <a:bodyPr/>
                    <a:lstStyle/>
                    <a:p>
                      <a:r>
                        <a:rPr lang="en-GB" dirty="0" smtClean="0"/>
                        <a:t>5%</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1%</a:t>
                      </a:r>
                      <a:endParaRPr lang="en-GB" dirty="0"/>
                    </a:p>
                  </a:txBody>
                  <a:tcPr/>
                </a:tc>
              </a:tr>
              <a:tr h="468052">
                <a:tc>
                  <a:txBody>
                    <a:bodyPr/>
                    <a:lstStyle/>
                    <a:p>
                      <a:r>
                        <a:rPr lang="en-GB" dirty="0" smtClean="0"/>
                        <a:t>2009</a:t>
                      </a:r>
                      <a:endParaRPr lang="en-GB" dirty="0"/>
                    </a:p>
                  </a:txBody>
                  <a:tcPr/>
                </a:tc>
                <a:tc>
                  <a:txBody>
                    <a:bodyPr/>
                    <a:lstStyle/>
                    <a:p>
                      <a:r>
                        <a:rPr lang="en-GB" dirty="0" smtClean="0"/>
                        <a:t>82%</a:t>
                      </a:r>
                      <a:endParaRPr lang="en-GB" dirty="0"/>
                    </a:p>
                  </a:txBody>
                  <a:tcPr/>
                </a:tc>
                <a:tc>
                  <a:txBody>
                    <a:bodyPr/>
                    <a:lstStyle/>
                    <a:p>
                      <a:r>
                        <a:rPr lang="en-GB" dirty="0" smtClean="0"/>
                        <a:t>68%</a:t>
                      </a:r>
                      <a:endParaRPr lang="en-GB" dirty="0"/>
                    </a:p>
                  </a:txBody>
                  <a:tcPr/>
                </a:tc>
                <a:tc>
                  <a:txBody>
                    <a:bodyPr/>
                    <a:lstStyle/>
                    <a:p>
                      <a:r>
                        <a:rPr lang="en-GB" dirty="0" smtClean="0"/>
                        <a:t>6%</a:t>
                      </a:r>
                      <a:endParaRPr lang="en-GB" dirty="0"/>
                    </a:p>
                  </a:txBody>
                  <a:tcPr/>
                </a:tc>
                <a:tc>
                  <a:txBody>
                    <a:bodyPr/>
                    <a:lstStyle/>
                    <a:p>
                      <a:r>
                        <a:rPr lang="en-GB" dirty="0" smtClean="0"/>
                        <a:t>4%</a:t>
                      </a:r>
                      <a:endParaRPr lang="en-GB" dirty="0"/>
                    </a:p>
                  </a:txBody>
                  <a:tcPr/>
                </a:tc>
                <a:tc>
                  <a:txBody>
                    <a:bodyPr/>
                    <a:lstStyle/>
                    <a:p>
                      <a:r>
                        <a:rPr lang="en-GB" dirty="0" smtClean="0"/>
                        <a:t>3%</a:t>
                      </a:r>
                      <a:endParaRPr lang="en-GB" dirty="0"/>
                    </a:p>
                  </a:txBody>
                  <a:tcPr/>
                </a:tc>
                <a:tc>
                  <a:txBody>
                    <a:bodyPr/>
                    <a:lstStyle/>
                    <a:p>
                      <a:r>
                        <a:rPr lang="en-GB" dirty="0" smtClean="0"/>
                        <a:t>6%</a:t>
                      </a:r>
                      <a:endParaRPr lang="en-GB" dirty="0"/>
                    </a:p>
                  </a:txBody>
                  <a:tcPr/>
                </a:tc>
                <a:tc>
                  <a:txBody>
                    <a:bodyPr/>
                    <a:lstStyle/>
                    <a:p>
                      <a:r>
                        <a:rPr lang="en-GB" dirty="0" smtClean="0"/>
                        <a:t>11%</a:t>
                      </a:r>
                      <a:endParaRPr lang="en-GB"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611560" y="1988840"/>
            <a:ext cx="8229600" cy="3733800"/>
          </a:xfrm>
        </p:spPr>
        <p:txBody>
          <a:bodyPr/>
          <a:lstStyle/>
          <a:p>
            <a:r>
              <a:rPr lang="en-GB" dirty="0" smtClean="0">
                <a:latin typeface="Arial" pitchFamily="34" charset="0"/>
                <a:cs typeface="Arial" pitchFamily="34" charset="0"/>
              </a:rPr>
              <a:t>SOAMS a robust model that can demonstrate success in driving the agenda forward – not in isolation</a:t>
            </a:r>
          </a:p>
          <a:p>
            <a:r>
              <a:rPr lang="en-GB" dirty="0" smtClean="0">
                <a:latin typeface="Arial" pitchFamily="34" charset="0"/>
                <a:cs typeface="Arial" pitchFamily="34" charset="0"/>
              </a:rPr>
              <a:t>Ex-students form networks and promote WP in wider community</a:t>
            </a:r>
          </a:p>
          <a:p>
            <a:r>
              <a:rPr lang="en-GB" dirty="0" smtClean="0">
                <a:latin typeface="Arial" pitchFamily="34" charset="0"/>
                <a:cs typeface="Arial" pitchFamily="34" charset="0"/>
              </a:rPr>
              <a:t>Could be applied to other outreach schemes – ADOPT, PPP etc </a:t>
            </a:r>
          </a:p>
        </p:txBody>
      </p:sp>
      <p:sp>
        <p:nvSpPr>
          <p:cNvPr id="48131" name="Date Placeholder 3"/>
          <p:cNvSpPr>
            <a:spLocks noGrp="1"/>
          </p:cNvSpPr>
          <p:nvPr>
            <p:ph type="dt" sz="quarter" idx="10"/>
          </p:nvPr>
        </p:nvSpPr>
        <p:spPr>
          <a:noFill/>
        </p:spPr>
        <p:txBody>
          <a:bodyPr/>
          <a:lstStyle/>
          <a:p>
            <a:fld id="{60C0F0BC-23BF-4003-8D73-E7C6D180F500}"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6" name="TextBox 5"/>
          <p:cNvSpPr txBox="1"/>
          <p:nvPr/>
        </p:nvSpPr>
        <p:spPr>
          <a:xfrm>
            <a:off x="3491880" y="764704"/>
            <a:ext cx="2736304" cy="584775"/>
          </a:xfrm>
          <a:prstGeom prst="rect">
            <a:avLst/>
          </a:prstGeom>
          <a:noFill/>
        </p:spPr>
        <p:txBody>
          <a:bodyPr wrap="square" rtlCol="0">
            <a:spAutoFit/>
          </a:bodyPr>
          <a:lstStyle/>
          <a:p>
            <a:r>
              <a:rPr lang="en-GB" u="sng" dirty="0" smtClean="0">
                <a:latin typeface="Arial" pitchFamily="34" charset="0"/>
                <a:cs typeface="Arial" pitchFamily="34" charset="0"/>
              </a:rPr>
              <a:t>Conclusions</a:t>
            </a:r>
            <a:endParaRPr lang="en-GB"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611188" y="1700213"/>
            <a:ext cx="8229600" cy="3733800"/>
          </a:xfrm>
        </p:spPr>
        <p:txBody>
          <a:bodyPr/>
          <a:lstStyle/>
          <a:p>
            <a:r>
              <a:rPr lang="en-GB" dirty="0" smtClean="0"/>
              <a:t>Student finance</a:t>
            </a:r>
          </a:p>
          <a:p>
            <a:r>
              <a:rPr lang="en-GB" dirty="0" smtClean="0"/>
              <a:t>Greater work with departments</a:t>
            </a:r>
          </a:p>
          <a:p>
            <a:r>
              <a:rPr lang="en-GB" dirty="0" smtClean="0"/>
              <a:t>Changes to targeting guidelines</a:t>
            </a:r>
          </a:p>
          <a:p>
            <a:r>
              <a:rPr lang="en-GB" dirty="0" smtClean="0"/>
              <a:t>Promote Sheffield as a good choice</a:t>
            </a:r>
          </a:p>
          <a:p>
            <a:r>
              <a:rPr lang="en-GB" dirty="0" smtClean="0"/>
              <a:t>Build on work with role models </a:t>
            </a:r>
          </a:p>
        </p:txBody>
      </p:sp>
      <p:sp>
        <p:nvSpPr>
          <p:cNvPr id="49155" name="Date Placeholder 3"/>
          <p:cNvSpPr>
            <a:spLocks noGrp="1"/>
          </p:cNvSpPr>
          <p:nvPr>
            <p:ph type="dt" sz="quarter" idx="10"/>
          </p:nvPr>
        </p:nvSpPr>
        <p:spPr>
          <a:noFill/>
        </p:spPr>
        <p:txBody>
          <a:bodyPr/>
          <a:lstStyle/>
          <a:p>
            <a:fld id="{5996911E-0FF0-42A9-B994-ADB1C552BD6B}"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6" name="TextBox 5"/>
          <p:cNvSpPr txBox="1"/>
          <p:nvPr/>
        </p:nvSpPr>
        <p:spPr>
          <a:xfrm>
            <a:off x="2555776" y="764704"/>
            <a:ext cx="4464496" cy="584775"/>
          </a:xfrm>
          <a:prstGeom prst="rect">
            <a:avLst/>
          </a:prstGeom>
          <a:noFill/>
        </p:spPr>
        <p:txBody>
          <a:bodyPr wrap="square" rtlCol="0">
            <a:spAutoFit/>
          </a:bodyPr>
          <a:lstStyle/>
          <a:p>
            <a:r>
              <a:rPr lang="en-GB" u="sng" dirty="0" smtClean="0">
                <a:latin typeface="Arial" pitchFamily="34" charset="0"/>
                <a:cs typeface="Arial" pitchFamily="34" charset="0"/>
              </a:rPr>
              <a:t>Future considerations</a:t>
            </a:r>
            <a:endParaRPr lang="en-GB"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nvSpPr>
        <p:spPr bwMode="auto">
          <a:xfrm>
            <a:off x="609600" y="2362200"/>
            <a:ext cx="7848600" cy="3429000"/>
          </a:xfrm>
          <a:prstGeom prst="rect">
            <a:avLst/>
          </a:prstGeom>
          <a:noFill/>
          <a:ln w="9525">
            <a:noFill/>
            <a:miter lim="800000"/>
            <a:headEnd/>
            <a:tailEnd/>
          </a:ln>
        </p:spPr>
        <p:txBody>
          <a:bodyPr anchor="b"/>
          <a:lstStyle/>
          <a:p>
            <a:pPr>
              <a:lnSpc>
                <a:spcPct val="83000"/>
              </a:lnSpc>
            </a:pPr>
            <a:r>
              <a:rPr lang="en-GB" sz="7200" dirty="0">
                <a:solidFill>
                  <a:srgbClr val="FFFFFF"/>
                </a:solidFill>
                <a:cs typeface="Times New Roman" pitchFamily="18" charset="0"/>
              </a:rPr>
              <a:t>100 </a:t>
            </a:r>
            <a:br>
              <a:rPr lang="en-GB" sz="7200" dirty="0">
                <a:solidFill>
                  <a:srgbClr val="FFFFFF"/>
                </a:solidFill>
                <a:cs typeface="Times New Roman" pitchFamily="18" charset="0"/>
              </a:rPr>
            </a:br>
            <a:r>
              <a:rPr lang="en-GB" sz="7200" dirty="0">
                <a:solidFill>
                  <a:srgbClr val="FFFFFF"/>
                </a:solidFill>
                <a:cs typeface="Times New Roman" pitchFamily="18" charset="0"/>
              </a:rPr>
              <a:t>Years </a:t>
            </a:r>
            <a:br>
              <a:rPr lang="en-GB" sz="7200" dirty="0">
                <a:solidFill>
                  <a:srgbClr val="FFFFFF"/>
                </a:solidFill>
                <a:cs typeface="Times New Roman" pitchFamily="18" charset="0"/>
              </a:rPr>
            </a:br>
            <a:r>
              <a:rPr lang="en-GB" sz="7200" dirty="0">
                <a:solidFill>
                  <a:srgbClr val="FFFFFF"/>
                </a:solidFill>
                <a:cs typeface="Times New Roman" pitchFamily="18" charset="0"/>
              </a:rPr>
              <a:t>Of </a:t>
            </a:r>
            <a:br>
              <a:rPr lang="en-GB" sz="7200" dirty="0">
                <a:solidFill>
                  <a:srgbClr val="FFFFFF"/>
                </a:solidFill>
                <a:cs typeface="Times New Roman" pitchFamily="18" charset="0"/>
              </a:rPr>
            </a:br>
            <a:r>
              <a:rPr lang="en-GB" sz="7200" dirty="0">
                <a:solidFill>
                  <a:srgbClr val="FFFFFF"/>
                </a:solidFill>
                <a:cs typeface="Times New Roman" pitchFamily="18" charset="0"/>
              </a:rPr>
              <a:t>Excellence.</a:t>
            </a:r>
            <a:endParaRPr lang="en-GB" sz="4400" dirty="0">
              <a:solidFill>
                <a:srgbClr val="FFFFFF"/>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dissolve">
                                      <p:cBhvr>
                                        <p:cTn id="7" dur="3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p>
            <a:fld id="{EED093CB-7EBE-4A5E-B1FD-376937D9EFE3}"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a:t>© The University of Sheffield / </a:t>
            </a:r>
            <a:r>
              <a:rPr lang="en-GB" dirty="0" smtClean="0"/>
              <a:t>Student Services Department</a:t>
            </a:r>
            <a:endParaRPr lang="en-GB" dirty="0"/>
          </a:p>
        </p:txBody>
      </p:sp>
      <p:sp>
        <p:nvSpPr>
          <p:cNvPr id="51204" name="Rectangle 2"/>
          <p:cNvSpPr>
            <a:spLocks noGrp="1" noChangeArrowheads="1"/>
          </p:cNvSpPr>
          <p:nvPr>
            <p:ph type="title"/>
          </p:nvPr>
        </p:nvSpPr>
        <p:spPr/>
        <p:txBody>
          <a:bodyPr/>
          <a:lstStyle/>
          <a:p>
            <a:pPr eaLnBrk="1" hangingPunct="1"/>
            <a:r>
              <a:rPr lang="en-GB" dirty="0" smtClean="0"/>
              <a:t>SOAMS Graduates</a:t>
            </a:r>
          </a:p>
        </p:txBody>
      </p:sp>
      <p:pic>
        <p:nvPicPr>
          <p:cNvPr id="51205" name="Picture 5" descr="_DSC5654.jpg"/>
          <p:cNvPicPr>
            <a:picLocks noChangeAspect="1"/>
          </p:cNvPicPr>
          <p:nvPr/>
        </p:nvPicPr>
        <p:blipFill>
          <a:blip r:embed="rId2" cstate="print"/>
          <a:srcRect/>
          <a:stretch>
            <a:fillRect/>
          </a:stretch>
        </p:blipFill>
        <p:spPr bwMode="auto">
          <a:xfrm>
            <a:off x="1571625" y="2286000"/>
            <a:ext cx="6076950" cy="40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4"/>
          <p:cNvSpPr>
            <a:spLocks noGrp="1"/>
          </p:cNvSpPr>
          <p:nvPr>
            <p:ph type="dt" sz="quarter" idx="10"/>
          </p:nvPr>
        </p:nvSpPr>
        <p:spPr>
          <a:noFill/>
        </p:spPr>
        <p:txBody>
          <a:bodyPr/>
          <a:lstStyle/>
          <a:p>
            <a:fld id="{06DA0CA2-F268-4ECA-97A0-2EA2B522634F}" type="datetime1">
              <a:rPr lang="en-GB"/>
              <a:pPr/>
              <a:t>27/06/2011</a:t>
            </a:fld>
            <a:endParaRPr lang="en-GB" dirty="0"/>
          </a:p>
        </p:txBody>
      </p:sp>
      <p:sp>
        <p:nvSpPr>
          <p:cNvPr id="5" name="Footer Placeholder 5"/>
          <p:cNvSpPr>
            <a:spLocks noGrp="1"/>
          </p:cNvSpPr>
          <p:nvPr>
            <p:ph type="ftr" sz="quarter" idx="11"/>
          </p:nvPr>
        </p:nvSpPr>
        <p:spPr/>
        <p:txBody>
          <a:bodyPr/>
          <a:lstStyle/>
          <a:p>
            <a:pPr>
              <a:defRPr/>
            </a:pPr>
            <a:r>
              <a:rPr lang="en-GB" dirty="0"/>
              <a:t>© The University of Sheffield / </a:t>
            </a:r>
            <a:r>
              <a:rPr lang="en-GB" dirty="0" smtClean="0"/>
              <a:t>Student Services Department</a:t>
            </a:r>
            <a:endParaRPr lang="en-GB" dirty="0"/>
          </a:p>
        </p:txBody>
      </p:sp>
      <p:sp>
        <p:nvSpPr>
          <p:cNvPr id="52228" name="Rectangle 2"/>
          <p:cNvSpPr>
            <a:spLocks noGrp="1" noChangeArrowheads="1"/>
          </p:cNvSpPr>
          <p:nvPr>
            <p:ph type="title"/>
          </p:nvPr>
        </p:nvSpPr>
        <p:spPr/>
        <p:txBody>
          <a:bodyPr/>
          <a:lstStyle/>
          <a:p>
            <a:pPr eaLnBrk="1" hangingPunct="1"/>
            <a:r>
              <a:rPr lang="en-GB" dirty="0" smtClean="0"/>
              <a:t>Quotes</a:t>
            </a:r>
          </a:p>
        </p:txBody>
      </p:sp>
      <p:sp>
        <p:nvSpPr>
          <p:cNvPr id="52229" name="Rectangle 3"/>
          <p:cNvSpPr>
            <a:spLocks noGrp="1" noChangeArrowheads="1"/>
          </p:cNvSpPr>
          <p:nvPr>
            <p:ph type="body" sz="half" idx="1"/>
          </p:nvPr>
        </p:nvSpPr>
        <p:spPr>
          <a:xfrm>
            <a:off x="609600" y="2362200"/>
            <a:ext cx="8283575" cy="3733800"/>
          </a:xfrm>
        </p:spPr>
        <p:txBody>
          <a:bodyPr/>
          <a:lstStyle/>
          <a:p>
            <a:pPr eaLnBrk="1" hangingPunct="1">
              <a:lnSpc>
                <a:spcPct val="80000"/>
              </a:lnSpc>
            </a:pPr>
            <a:r>
              <a:rPr lang="en-GB" sz="2100" dirty="0" smtClean="0"/>
              <a:t>“I gained a far better understanding of the different aspects of the medical profession”</a:t>
            </a:r>
          </a:p>
          <a:p>
            <a:pPr eaLnBrk="1" hangingPunct="1">
              <a:lnSpc>
                <a:spcPct val="80000"/>
              </a:lnSpc>
              <a:buFontTx/>
              <a:buNone/>
            </a:pPr>
            <a:endParaRPr lang="en-GB" sz="400" dirty="0" smtClean="0"/>
          </a:p>
          <a:p>
            <a:pPr eaLnBrk="1" hangingPunct="1">
              <a:lnSpc>
                <a:spcPct val="80000"/>
              </a:lnSpc>
            </a:pPr>
            <a:r>
              <a:rPr lang="en-GB" sz="2100" dirty="0" smtClean="0"/>
              <a:t>“The Summer School was really fun” </a:t>
            </a:r>
          </a:p>
          <a:p>
            <a:pPr eaLnBrk="1" hangingPunct="1">
              <a:lnSpc>
                <a:spcPct val="80000"/>
              </a:lnSpc>
              <a:buFontTx/>
              <a:buNone/>
            </a:pPr>
            <a:endParaRPr lang="en-GB" sz="400" dirty="0" smtClean="0"/>
          </a:p>
          <a:p>
            <a:pPr eaLnBrk="1" hangingPunct="1">
              <a:lnSpc>
                <a:spcPct val="80000"/>
              </a:lnSpc>
            </a:pPr>
            <a:r>
              <a:rPr lang="en-GB" sz="2100" dirty="0" smtClean="0"/>
              <a:t>“Now I know that medicine is definitely for me”</a:t>
            </a:r>
          </a:p>
          <a:p>
            <a:pPr eaLnBrk="1" hangingPunct="1">
              <a:lnSpc>
                <a:spcPct val="80000"/>
              </a:lnSpc>
              <a:buFontTx/>
              <a:buNone/>
            </a:pPr>
            <a:endParaRPr lang="en-GB" sz="700" dirty="0" smtClean="0"/>
          </a:p>
          <a:p>
            <a:pPr eaLnBrk="1" hangingPunct="1">
              <a:lnSpc>
                <a:spcPct val="80000"/>
              </a:lnSpc>
            </a:pPr>
            <a:r>
              <a:rPr lang="en-GB" sz="2100" dirty="0" smtClean="0"/>
              <a:t>“The mock interview helped me to prepare for the real thing”</a:t>
            </a:r>
          </a:p>
          <a:p>
            <a:pPr eaLnBrk="1" hangingPunct="1">
              <a:lnSpc>
                <a:spcPct val="80000"/>
              </a:lnSpc>
            </a:pPr>
            <a:endParaRPr lang="en-GB" sz="400" dirty="0" smtClean="0"/>
          </a:p>
          <a:p>
            <a:pPr eaLnBrk="1" hangingPunct="1">
              <a:lnSpc>
                <a:spcPct val="80000"/>
              </a:lnSpc>
            </a:pPr>
            <a:r>
              <a:rPr lang="en-GB" sz="2100" dirty="0" smtClean="0"/>
              <a:t>“The UCAS guidance was excellent”</a:t>
            </a:r>
          </a:p>
          <a:p>
            <a:pPr eaLnBrk="1" hangingPunct="1">
              <a:lnSpc>
                <a:spcPct val="80000"/>
              </a:lnSpc>
            </a:pPr>
            <a:endParaRPr lang="en-GB" sz="400" dirty="0" smtClean="0"/>
          </a:p>
          <a:p>
            <a:pPr eaLnBrk="1" hangingPunct="1">
              <a:lnSpc>
                <a:spcPct val="80000"/>
              </a:lnSpc>
            </a:pPr>
            <a:r>
              <a:rPr lang="en-GB" sz="2100" dirty="0" smtClean="0"/>
              <a:t>“SOAMS gave me confidence to apply for medical school”</a:t>
            </a:r>
          </a:p>
          <a:p>
            <a:pPr eaLnBrk="1" hangingPunct="1">
              <a:lnSpc>
                <a:spcPct val="80000"/>
              </a:lnSpc>
            </a:pPr>
            <a:endParaRPr lang="en-GB" sz="400" dirty="0" smtClean="0"/>
          </a:p>
          <a:p>
            <a:pPr eaLnBrk="1" hangingPunct="1">
              <a:lnSpc>
                <a:spcPct val="80000"/>
              </a:lnSpc>
            </a:pPr>
            <a:r>
              <a:rPr lang="en-GB" sz="2100" dirty="0" smtClean="0"/>
              <a:t>“A most valuable insight into medicine as a career”</a:t>
            </a:r>
          </a:p>
          <a:p>
            <a:pPr eaLnBrk="1" hangingPunct="1">
              <a:lnSpc>
                <a:spcPct val="80000"/>
              </a:lnSpc>
              <a:buFontTx/>
              <a:buNone/>
            </a:pPr>
            <a:endParaRPr lang="en-GB" sz="400" dirty="0" smtClean="0"/>
          </a:p>
          <a:p>
            <a:pPr eaLnBrk="1" hangingPunct="1">
              <a:lnSpc>
                <a:spcPct val="80000"/>
              </a:lnSpc>
            </a:pPr>
            <a:r>
              <a:rPr lang="en-GB" sz="2100" dirty="0" smtClean="0"/>
              <a:t>“Excellent support and guidance”</a:t>
            </a:r>
          </a:p>
          <a:p>
            <a:pPr eaLnBrk="1" hangingPunct="1">
              <a:lnSpc>
                <a:spcPct val="80000"/>
              </a:lnSpc>
            </a:pPr>
            <a:endParaRPr lang="en-GB" sz="21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fld id="{C640013C-86D8-4FE2-B0C5-CCA85977EB17}"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pic>
        <p:nvPicPr>
          <p:cNvPr id="10244" name="Picture 2"/>
          <p:cNvPicPr>
            <a:picLocks noGrp="1" noChangeAspect="1" noChangeArrowheads="1"/>
          </p:cNvPicPr>
          <p:nvPr>
            <p:ph idx="1"/>
          </p:nvPr>
        </p:nvPicPr>
        <p:blipFill>
          <a:blip r:embed="rId2" cstate="print"/>
          <a:srcRect/>
          <a:stretch>
            <a:fillRect/>
          </a:stretch>
        </p:blipFill>
        <p:spPr>
          <a:xfrm>
            <a:off x="609600" y="3848100"/>
            <a:ext cx="8229600" cy="762000"/>
          </a:xfrm>
          <a:noFill/>
        </p:spPr>
      </p:pic>
      <p:pic>
        <p:nvPicPr>
          <p:cNvPr id="10245" name="Picture 4"/>
          <p:cNvPicPr>
            <a:picLocks noChangeAspect="1" noChangeArrowheads="1"/>
          </p:cNvPicPr>
          <p:nvPr/>
        </p:nvPicPr>
        <p:blipFill>
          <a:blip r:embed="rId3" cstate="print"/>
          <a:srcRect/>
          <a:stretch>
            <a:fillRect/>
          </a:stretch>
        </p:blipFill>
        <p:spPr bwMode="auto">
          <a:xfrm>
            <a:off x="2051050" y="1628775"/>
            <a:ext cx="5473700" cy="4106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39750" y="1125538"/>
            <a:ext cx="8229600" cy="4895850"/>
          </a:xfrm>
        </p:spPr>
        <p:txBody>
          <a:bodyPr/>
          <a:lstStyle/>
          <a:p>
            <a:r>
              <a:rPr lang="en-GB" dirty="0" smtClean="0">
                <a:latin typeface="Arial" charset="0"/>
                <a:cs typeface="Arial" charset="0"/>
              </a:rPr>
              <a:t>Established 2001 </a:t>
            </a:r>
          </a:p>
          <a:p>
            <a:pPr>
              <a:buNone/>
            </a:pPr>
            <a:endParaRPr lang="en-GB" dirty="0" smtClean="0">
              <a:latin typeface="Arial" charset="0"/>
              <a:cs typeface="Arial" charset="0"/>
            </a:endParaRPr>
          </a:p>
          <a:p>
            <a:r>
              <a:rPr lang="en-US" dirty="0" smtClean="0">
                <a:latin typeface="Arial" charset="0"/>
                <a:cs typeface="Arial" charset="0"/>
              </a:rPr>
              <a:t>Broad aim</a:t>
            </a:r>
          </a:p>
          <a:p>
            <a:pPr>
              <a:buFontTx/>
              <a:buNone/>
            </a:pPr>
            <a:r>
              <a:rPr lang="en-US" dirty="0" smtClean="0">
                <a:latin typeface="Arial" charset="0"/>
                <a:cs typeface="Arial" charset="0"/>
              </a:rPr>
              <a:t>   </a:t>
            </a:r>
            <a:r>
              <a:rPr lang="en-US" u="sng" dirty="0" smtClean="0">
                <a:latin typeface="Arial" charset="0"/>
                <a:cs typeface="Arial" charset="0"/>
              </a:rPr>
              <a:t>To make a career in Medicine a possibility for students from backgrounds underrepresented in HE and the medical profession</a:t>
            </a:r>
          </a:p>
          <a:p>
            <a:pPr>
              <a:buFontTx/>
              <a:buNone/>
            </a:pPr>
            <a:endParaRPr lang="en-US" dirty="0" smtClean="0">
              <a:latin typeface="Arial" charset="0"/>
              <a:cs typeface="Arial" charset="0"/>
            </a:endParaRPr>
          </a:p>
          <a:p>
            <a:pPr>
              <a:buFontTx/>
              <a:buNone/>
            </a:pPr>
            <a:endParaRPr lang="en-US" dirty="0" smtClean="0">
              <a:latin typeface="Arial" charset="0"/>
              <a:cs typeface="Arial" charset="0"/>
            </a:endParaRPr>
          </a:p>
          <a:p>
            <a:pPr>
              <a:buFontTx/>
              <a:buNone/>
            </a:pPr>
            <a:endParaRPr lang="en-US" dirty="0" smtClean="0"/>
          </a:p>
          <a:p>
            <a:endParaRPr lang="en-GB" dirty="0" smtClean="0">
              <a:latin typeface="Arial" charset="0"/>
              <a:cs typeface="Arial" charset="0"/>
            </a:endParaRPr>
          </a:p>
          <a:p>
            <a:endParaRPr lang="en-GB" dirty="0" smtClean="0"/>
          </a:p>
        </p:txBody>
      </p:sp>
      <p:sp>
        <p:nvSpPr>
          <p:cNvPr id="11267" name="Date Placeholder 3"/>
          <p:cNvSpPr>
            <a:spLocks noGrp="1"/>
          </p:cNvSpPr>
          <p:nvPr>
            <p:ph type="dt" sz="quarter" idx="10"/>
          </p:nvPr>
        </p:nvSpPr>
        <p:spPr>
          <a:noFill/>
        </p:spPr>
        <p:txBody>
          <a:bodyPr/>
          <a:lstStyle/>
          <a:p>
            <a:fld id="{303AF9C7-3C60-4175-BD28-F80D1991E447}"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pic>
        <p:nvPicPr>
          <p:cNvPr id="11269" name="Picture 6" descr="C:\Users\Amy\AppData\Local\Microsoft\Windows\Temporary Internet Files\Content.IE5\BTAHLH01\MC900437092[1].png"/>
          <p:cNvPicPr>
            <a:picLocks noChangeAspect="1" noChangeArrowheads="1"/>
          </p:cNvPicPr>
          <p:nvPr/>
        </p:nvPicPr>
        <p:blipFill>
          <a:blip r:embed="rId2" cstate="print"/>
          <a:srcRect/>
          <a:stretch>
            <a:fillRect/>
          </a:stretch>
        </p:blipFill>
        <p:spPr bwMode="auto">
          <a:xfrm>
            <a:off x="6659563" y="404813"/>
            <a:ext cx="1871662"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725738" y="188913"/>
            <a:ext cx="5997575" cy="792162"/>
          </a:xfrm>
        </p:spPr>
        <p:txBody>
          <a:bodyPr/>
          <a:lstStyle/>
          <a:p>
            <a:pPr algn="ctr">
              <a:buFontTx/>
              <a:buNone/>
            </a:pPr>
            <a:r>
              <a:rPr lang="en-GB" b="1" u="sng" dirty="0" smtClean="0">
                <a:solidFill>
                  <a:srgbClr val="2A196F"/>
                </a:solidFill>
                <a:latin typeface="Arial" charset="0"/>
                <a:cs typeface="Arial" charset="0"/>
              </a:rPr>
              <a:t>Case studies from ex-SOAMS students</a:t>
            </a:r>
          </a:p>
          <a:p>
            <a:endParaRPr lang="en-GB" dirty="0" smtClean="0"/>
          </a:p>
        </p:txBody>
      </p:sp>
      <p:sp>
        <p:nvSpPr>
          <p:cNvPr id="12291" name="Date Placeholder 3"/>
          <p:cNvSpPr>
            <a:spLocks noGrp="1"/>
          </p:cNvSpPr>
          <p:nvPr>
            <p:ph type="dt" sz="quarter" idx="10"/>
          </p:nvPr>
        </p:nvSpPr>
        <p:spPr>
          <a:noFill/>
        </p:spPr>
        <p:txBody>
          <a:bodyPr/>
          <a:lstStyle/>
          <a:p>
            <a:fld id="{AAE33E31-0F31-45BE-AEE4-3A53058C767A}"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12293" name="TextBox 6"/>
          <p:cNvSpPr txBox="1">
            <a:spLocks noChangeArrowheads="1"/>
          </p:cNvSpPr>
          <p:nvPr/>
        </p:nvSpPr>
        <p:spPr bwMode="auto">
          <a:xfrm>
            <a:off x="615950" y="1557338"/>
            <a:ext cx="4681538" cy="4770437"/>
          </a:xfrm>
          <a:prstGeom prst="rect">
            <a:avLst/>
          </a:prstGeom>
          <a:noFill/>
          <a:ln w="9525">
            <a:noFill/>
            <a:miter lim="800000"/>
            <a:headEnd/>
            <a:tailEnd/>
          </a:ln>
        </p:spPr>
        <p:txBody>
          <a:bodyPr>
            <a:spAutoFit/>
          </a:bodyPr>
          <a:lstStyle/>
          <a:p>
            <a:r>
              <a:rPr lang="en-GB" b="1" dirty="0">
                <a:solidFill>
                  <a:srgbClr val="FFFFFF"/>
                </a:solidFill>
                <a:latin typeface="Arial" charset="0"/>
              </a:rPr>
              <a:t>Student A</a:t>
            </a:r>
          </a:p>
          <a:p>
            <a:endParaRPr lang="en-GB" b="1" dirty="0">
              <a:solidFill>
                <a:srgbClr val="FFFFFF"/>
              </a:solidFill>
              <a:latin typeface="Arial" charset="0"/>
            </a:endParaRPr>
          </a:p>
          <a:p>
            <a:pPr>
              <a:buFont typeface="Arial" charset="0"/>
              <a:buChar char="•"/>
            </a:pPr>
            <a:r>
              <a:rPr lang="en-GB" sz="3000" dirty="0">
                <a:solidFill>
                  <a:srgbClr val="FFFFFF"/>
                </a:solidFill>
                <a:latin typeface="Arial" charset="0"/>
              </a:rPr>
              <a:t>Female</a:t>
            </a:r>
          </a:p>
          <a:p>
            <a:pPr>
              <a:buFont typeface="Arial" charset="0"/>
              <a:buChar char="•"/>
            </a:pPr>
            <a:r>
              <a:rPr lang="en-GB" sz="3000" dirty="0">
                <a:solidFill>
                  <a:srgbClr val="FFFFFF"/>
                </a:solidFill>
                <a:latin typeface="Arial" charset="0"/>
              </a:rPr>
              <a:t>Sheffield school with low progression rate to HE</a:t>
            </a:r>
          </a:p>
          <a:p>
            <a:pPr>
              <a:buFont typeface="Arial" charset="0"/>
              <a:buChar char="•"/>
            </a:pPr>
            <a:r>
              <a:rPr lang="en-GB" sz="3000" dirty="0">
                <a:solidFill>
                  <a:srgbClr val="FFFFFF"/>
                </a:solidFill>
                <a:latin typeface="Arial" charset="0"/>
              </a:rPr>
              <a:t>Parents did not attend university themselves</a:t>
            </a:r>
          </a:p>
          <a:p>
            <a:pPr>
              <a:buFont typeface="Arial" charset="0"/>
              <a:buChar char="•"/>
            </a:pPr>
            <a:r>
              <a:rPr lang="en-GB" sz="3000" dirty="0">
                <a:solidFill>
                  <a:srgbClr val="FFFFFF"/>
                </a:solidFill>
                <a:latin typeface="Arial" charset="0"/>
              </a:rPr>
              <a:t>Studying Medicine at Sheffield </a:t>
            </a:r>
          </a:p>
          <a:p>
            <a:pPr>
              <a:buFont typeface="Arial" charset="0"/>
              <a:buChar char="•"/>
            </a:pPr>
            <a:r>
              <a:rPr lang="en-GB" sz="3000" dirty="0">
                <a:solidFill>
                  <a:srgbClr val="FF0000"/>
                </a:solidFill>
                <a:latin typeface="Arial" charset="0"/>
              </a:rPr>
              <a:t>Works as ambassador</a:t>
            </a:r>
          </a:p>
        </p:txBody>
      </p:sp>
      <p:pic>
        <p:nvPicPr>
          <p:cNvPr id="12294" name="Picture 2"/>
          <p:cNvPicPr>
            <a:picLocks noChangeAspect="1" noChangeArrowheads="1"/>
          </p:cNvPicPr>
          <p:nvPr/>
        </p:nvPicPr>
        <p:blipFill>
          <a:blip r:embed="rId2" cstate="print"/>
          <a:srcRect/>
          <a:stretch>
            <a:fillRect/>
          </a:stretch>
        </p:blipFill>
        <p:spPr bwMode="auto">
          <a:xfrm>
            <a:off x="6084888" y="2205038"/>
            <a:ext cx="2654300" cy="334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95288" y="908050"/>
            <a:ext cx="5905500" cy="4968875"/>
          </a:xfrm>
        </p:spPr>
        <p:txBody>
          <a:bodyPr/>
          <a:lstStyle/>
          <a:p>
            <a:pPr marL="0" indent="0">
              <a:spcBef>
                <a:spcPct val="0"/>
              </a:spcBef>
              <a:buFontTx/>
              <a:buNone/>
            </a:pPr>
            <a:r>
              <a:rPr lang="en-GB" dirty="0" smtClean="0">
                <a:solidFill>
                  <a:srgbClr val="FFFFFF"/>
                </a:solidFill>
                <a:latin typeface="Arial" charset="0"/>
                <a:cs typeface="Arial" charset="0"/>
              </a:rPr>
              <a:t>Student B</a:t>
            </a:r>
            <a:endParaRPr lang="en-GB" sz="3000" dirty="0" smtClean="0">
              <a:latin typeface="Arial" charset="0"/>
              <a:cs typeface="Arial" charset="0"/>
            </a:endParaRPr>
          </a:p>
          <a:p>
            <a:pPr marL="0" indent="0"/>
            <a:r>
              <a:rPr lang="en-GB" sz="3000" dirty="0" smtClean="0">
                <a:latin typeface="Arial" charset="0"/>
                <a:cs typeface="Arial" charset="0"/>
              </a:rPr>
              <a:t>Male</a:t>
            </a:r>
          </a:p>
          <a:p>
            <a:pPr marL="0" indent="0"/>
            <a:r>
              <a:rPr lang="en-GB" sz="3000" dirty="0" smtClean="0">
                <a:latin typeface="Arial" charset="0"/>
                <a:cs typeface="Arial" charset="0"/>
              </a:rPr>
              <a:t>GCSEs – School in Chesterfield – very low progression rate</a:t>
            </a:r>
          </a:p>
          <a:p>
            <a:pPr marL="0" indent="0"/>
            <a:r>
              <a:rPr lang="en-GB" sz="3000" dirty="0" smtClean="0">
                <a:latin typeface="Arial" charset="0"/>
                <a:cs typeface="Arial" charset="0"/>
              </a:rPr>
              <a:t>A-Levels at high achieving secondary school</a:t>
            </a:r>
          </a:p>
          <a:p>
            <a:pPr marL="0" indent="0"/>
            <a:r>
              <a:rPr lang="en-GB" sz="3000" dirty="0" smtClean="0">
                <a:latin typeface="Arial" charset="0"/>
                <a:cs typeface="Arial" charset="0"/>
              </a:rPr>
              <a:t>Neither parent attended university</a:t>
            </a:r>
          </a:p>
          <a:p>
            <a:pPr marL="0" indent="0"/>
            <a:r>
              <a:rPr lang="en-GB" sz="3000" dirty="0" smtClean="0">
                <a:latin typeface="Arial" charset="0"/>
                <a:cs typeface="Arial" charset="0"/>
              </a:rPr>
              <a:t>Studying Medicine at Sheffield</a:t>
            </a:r>
          </a:p>
          <a:p>
            <a:pPr marL="0" indent="0"/>
            <a:r>
              <a:rPr lang="en-GB" sz="3000" dirty="0" smtClean="0">
                <a:solidFill>
                  <a:srgbClr val="FF0000"/>
                </a:solidFill>
                <a:latin typeface="Arial" charset="0"/>
                <a:cs typeface="Arial" charset="0"/>
              </a:rPr>
              <a:t>Works as ambassador</a:t>
            </a:r>
          </a:p>
        </p:txBody>
      </p:sp>
      <p:sp>
        <p:nvSpPr>
          <p:cNvPr id="13315" name="Date Placeholder 3"/>
          <p:cNvSpPr>
            <a:spLocks noGrp="1"/>
          </p:cNvSpPr>
          <p:nvPr>
            <p:ph type="dt" sz="quarter" idx="10"/>
          </p:nvPr>
        </p:nvSpPr>
        <p:spPr>
          <a:noFill/>
        </p:spPr>
        <p:txBody>
          <a:bodyPr/>
          <a:lstStyle/>
          <a:p>
            <a:fld id="{90EAE921-5359-4217-A303-32ACC68DA495}"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pic>
        <p:nvPicPr>
          <p:cNvPr id="13317" name="Picture 2"/>
          <p:cNvPicPr>
            <a:picLocks noChangeAspect="1" noChangeArrowheads="1"/>
          </p:cNvPicPr>
          <p:nvPr/>
        </p:nvPicPr>
        <p:blipFill>
          <a:blip r:embed="rId2" cstate="print"/>
          <a:srcRect/>
          <a:stretch>
            <a:fillRect/>
          </a:stretch>
        </p:blipFill>
        <p:spPr bwMode="auto">
          <a:xfrm>
            <a:off x="6651625" y="549275"/>
            <a:ext cx="2232025"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611188" y="1484313"/>
            <a:ext cx="8229600" cy="3733800"/>
          </a:xfrm>
        </p:spPr>
        <p:txBody>
          <a:bodyPr/>
          <a:lstStyle/>
          <a:p>
            <a:r>
              <a:rPr lang="en-GB" sz="3000" dirty="0" smtClean="0">
                <a:solidFill>
                  <a:srgbClr val="FF0000"/>
                </a:solidFill>
                <a:latin typeface="Arial" charset="0"/>
                <a:cs typeface="Arial" charset="0"/>
              </a:rPr>
              <a:t>Lack of awareness of HE and Medicine/ lack of family knowledge</a:t>
            </a:r>
          </a:p>
          <a:p>
            <a:pPr>
              <a:buFontTx/>
              <a:buNone/>
            </a:pPr>
            <a:r>
              <a:rPr lang="en-GB" sz="3000" dirty="0" smtClean="0">
                <a:latin typeface="Arial" charset="0"/>
                <a:cs typeface="Arial" charset="0"/>
              </a:rPr>
              <a:t>Student A </a:t>
            </a:r>
          </a:p>
          <a:p>
            <a:pPr>
              <a:buFontTx/>
              <a:buNone/>
            </a:pPr>
            <a:r>
              <a:rPr lang="en-GB" sz="3000" dirty="0" smtClean="0">
                <a:latin typeface="Arial" charset="0"/>
                <a:cs typeface="Arial" charset="0"/>
              </a:rPr>
              <a:t>‘ I had always heard of university but at the time I didn’t really understand what it was all about. Nobody in my circle of family and friends had been to university so we never really spoke about what it was.’</a:t>
            </a:r>
          </a:p>
        </p:txBody>
      </p:sp>
      <p:sp>
        <p:nvSpPr>
          <p:cNvPr id="14339" name="Date Placeholder 3"/>
          <p:cNvSpPr>
            <a:spLocks noGrp="1"/>
          </p:cNvSpPr>
          <p:nvPr>
            <p:ph type="dt" sz="quarter" idx="10"/>
          </p:nvPr>
        </p:nvSpPr>
        <p:spPr>
          <a:noFill/>
        </p:spPr>
        <p:txBody>
          <a:bodyPr/>
          <a:lstStyle/>
          <a:p>
            <a:fld id="{72678319-8EDA-4826-ADBC-6699D3348ABF}"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sp>
        <p:nvSpPr>
          <p:cNvPr id="14341" name="TextBox 6"/>
          <p:cNvSpPr txBox="1">
            <a:spLocks noChangeArrowheads="1"/>
          </p:cNvSpPr>
          <p:nvPr/>
        </p:nvSpPr>
        <p:spPr bwMode="auto">
          <a:xfrm>
            <a:off x="2771775" y="260350"/>
            <a:ext cx="5903913" cy="1077913"/>
          </a:xfrm>
          <a:prstGeom prst="rect">
            <a:avLst/>
          </a:prstGeom>
          <a:noFill/>
          <a:ln w="9525">
            <a:noFill/>
            <a:miter lim="800000"/>
            <a:headEnd/>
            <a:tailEnd/>
          </a:ln>
        </p:spPr>
        <p:txBody>
          <a:bodyPr>
            <a:spAutoFit/>
          </a:bodyPr>
          <a:lstStyle/>
          <a:p>
            <a:r>
              <a:rPr lang="en-GB" u="sng" dirty="0">
                <a:latin typeface="Arial" charset="0"/>
              </a:rPr>
              <a:t>Key themes emerging from case studies</a:t>
            </a:r>
          </a:p>
        </p:txBody>
      </p:sp>
      <p:pic>
        <p:nvPicPr>
          <p:cNvPr id="14342" name="Picture 2"/>
          <p:cNvPicPr>
            <a:picLocks noChangeAspect="1" noChangeArrowheads="1"/>
          </p:cNvPicPr>
          <p:nvPr/>
        </p:nvPicPr>
        <p:blipFill>
          <a:blip r:embed="rId2" cstate="print"/>
          <a:srcRect/>
          <a:stretch>
            <a:fillRect/>
          </a:stretch>
        </p:blipFill>
        <p:spPr bwMode="auto">
          <a:xfrm>
            <a:off x="7884368" y="5373216"/>
            <a:ext cx="998538" cy="12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11188" y="981075"/>
            <a:ext cx="8229600" cy="3733800"/>
          </a:xfrm>
        </p:spPr>
        <p:txBody>
          <a:bodyPr/>
          <a:lstStyle/>
          <a:p>
            <a:pPr>
              <a:buFontTx/>
              <a:buNone/>
            </a:pPr>
            <a:r>
              <a:rPr lang="en-GB" sz="3000" dirty="0" smtClean="0">
                <a:solidFill>
                  <a:srgbClr val="FFFFFF"/>
                </a:solidFill>
                <a:latin typeface="Arial" charset="0"/>
                <a:cs typeface="Arial" charset="0"/>
              </a:rPr>
              <a:t>Student B</a:t>
            </a:r>
          </a:p>
          <a:p>
            <a:pPr>
              <a:buFontTx/>
              <a:buNone/>
            </a:pPr>
            <a:r>
              <a:rPr lang="en-GB" sz="3000" dirty="0" smtClean="0">
                <a:solidFill>
                  <a:srgbClr val="FFFFFF"/>
                </a:solidFill>
                <a:latin typeface="Arial" charset="0"/>
                <a:cs typeface="Arial" charset="0"/>
              </a:rPr>
              <a:t>‘I was extremely apprehensive about any career involving university simply on the basis of my very little knowledge about university coupled with the fears my parents had regarding the financial implications. </a:t>
            </a:r>
            <a:r>
              <a:rPr lang="en-GB" sz="3000" dirty="0" smtClean="0">
                <a:latin typeface="Arial" charset="0"/>
                <a:cs typeface="Arial" charset="0"/>
              </a:rPr>
              <a:t>My parents don’t hold degrees and do not know anyone with a degree education, so were initially apprehensive about my ideas of university education.’</a:t>
            </a:r>
            <a:endParaRPr lang="en-GB" sz="3000" dirty="0" smtClean="0">
              <a:solidFill>
                <a:srgbClr val="FFFFFF"/>
              </a:solidFill>
              <a:latin typeface="Arial" charset="0"/>
              <a:cs typeface="Arial" charset="0"/>
            </a:endParaRPr>
          </a:p>
          <a:p>
            <a:pPr>
              <a:buFontTx/>
              <a:buNone/>
            </a:pPr>
            <a:endParaRPr lang="en-GB" dirty="0" smtClean="0">
              <a:solidFill>
                <a:srgbClr val="FFFFFF"/>
              </a:solidFill>
              <a:latin typeface="Arial" charset="0"/>
              <a:cs typeface="Arial" charset="0"/>
            </a:endParaRPr>
          </a:p>
        </p:txBody>
      </p:sp>
      <p:sp>
        <p:nvSpPr>
          <p:cNvPr id="15363" name="Date Placeholder 3"/>
          <p:cNvSpPr>
            <a:spLocks noGrp="1"/>
          </p:cNvSpPr>
          <p:nvPr>
            <p:ph type="dt" sz="quarter" idx="10"/>
          </p:nvPr>
        </p:nvSpPr>
        <p:spPr>
          <a:noFill/>
        </p:spPr>
        <p:txBody>
          <a:bodyPr/>
          <a:lstStyle/>
          <a:p>
            <a:fld id="{98649F82-D958-43A9-A325-C978BC6BEFEE}" type="datetime1">
              <a:rPr lang="en-GB"/>
              <a:pPr/>
              <a:t>27/06/2011</a:t>
            </a:fld>
            <a:endParaRPr lang="en-GB" dirty="0"/>
          </a:p>
        </p:txBody>
      </p:sp>
      <p:sp>
        <p:nvSpPr>
          <p:cNvPr id="5" name="Footer Placeholder 4"/>
          <p:cNvSpPr>
            <a:spLocks noGrp="1"/>
          </p:cNvSpPr>
          <p:nvPr>
            <p:ph type="ftr" sz="quarter" idx="11"/>
          </p:nvPr>
        </p:nvSpPr>
        <p:spPr/>
        <p:txBody>
          <a:bodyPr/>
          <a:lstStyle/>
          <a:p>
            <a:pPr>
              <a:defRPr/>
            </a:pPr>
            <a:r>
              <a:rPr lang="en-GB" dirty="0" smtClean="0"/>
              <a:t>© The University of Sheffield / Outreach and Access</a:t>
            </a:r>
            <a:endParaRPr lang="en-GB" dirty="0"/>
          </a:p>
        </p:txBody>
      </p:sp>
      <p:pic>
        <p:nvPicPr>
          <p:cNvPr id="15365" name="Picture 2"/>
          <p:cNvPicPr>
            <a:picLocks noChangeAspect="1" noChangeArrowheads="1"/>
          </p:cNvPicPr>
          <p:nvPr/>
        </p:nvPicPr>
        <p:blipFill>
          <a:blip r:embed="rId2" cstate="print"/>
          <a:srcRect/>
          <a:stretch>
            <a:fillRect/>
          </a:stretch>
        </p:blipFill>
        <p:spPr bwMode="auto">
          <a:xfrm>
            <a:off x="7885113" y="333375"/>
            <a:ext cx="1012825" cy="127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_Default Design">
  <a:themeElements>
    <a:clrScheme name="5_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fontScheme name="5_Default Design">
      <a:majorFont>
        <a:latin typeface="TUOS Stephenson"/>
        <a:ea typeface=""/>
        <a:cs typeface="Arial"/>
      </a:majorFont>
      <a:minorFont>
        <a:latin typeface="TUOS Blak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UOS Stephenso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UOS Stephenson" pitchFamily="18" charset="0"/>
          </a:defRPr>
        </a:defPPr>
      </a:lstStyle>
    </a:lnDef>
  </a:objectDefaults>
  <a:extraClrSchemeLst>
    <a:extraClrScheme>
      <a:clrScheme name="5_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fontScheme name="3_Default Design">
      <a:majorFont>
        <a:latin typeface="TUOS Stephenson"/>
        <a:ea typeface=""/>
        <a:cs typeface="Arial"/>
      </a:majorFont>
      <a:minorFont>
        <a:latin typeface="TUOS Blak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UOS Stephenso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UOS Stephenson" pitchFamily="18" charset="0"/>
          </a:defRPr>
        </a:defPPr>
      </a:lstStyle>
    </a:lnDef>
  </a:objectDefaults>
  <a:extraClrSchemeLst>
    <a:extraClrScheme>
      <a:clrScheme name="3_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4_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fontScheme name="4_Default Design">
      <a:majorFont>
        <a:latin typeface="TUOS Stephenson"/>
        <a:ea typeface=""/>
        <a:cs typeface="Arial"/>
      </a:majorFont>
      <a:minorFont>
        <a:latin typeface="TUOS Blak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UOS Stephenso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UOS Stephenson" pitchFamily="18" charset="0"/>
          </a:defRPr>
        </a:defPPr>
      </a:lstStyle>
    </a:lnDef>
  </a:objectDefaults>
  <a:extraClrSchemeLst>
    <a:extraClrScheme>
      <a:clrScheme name="4_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fontScheme name="Default Design">
      <a:majorFont>
        <a:latin typeface="TUOS Stephenson"/>
        <a:ea typeface=""/>
        <a:cs typeface=""/>
      </a:majorFont>
      <a:minorFont>
        <a:latin typeface="TUOS Blake"/>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UOS Stephenso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UOS Stephenson" pitchFamily="18" charset="0"/>
          </a:defRPr>
        </a:defPPr>
      </a:lstStyle>
    </a:lnDef>
  </a:objectDefaults>
  <a:extraClrSchemeLst>
    <a:extraClrScheme>
      <a:clrScheme name="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2_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fontScheme name="2_Default Design">
      <a:majorFont>
        <a:latin typeface="TUOS Stephenson"/>
        <a:ea typeface=""/>
        <a:cs typeface="Arial"/>
      </a:majorFont>
      <a:minorFont>
        <a:latin typeface="TUOS Blak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UOS Stephenso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UOS Stephenson" pitchFamily="18" charset="0"/>
          </a:defRPr>
        </a:defPPr>
      </a:lstStyle>
    </a:lnDef>
  </a:objectDefaults>
  <a:extraClrSchemeLst>
    <a:extraClrScheme>
      <a:clrScheme name="2_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1951</TotalTime>
  <Words>1835</Words>
  <Application>Microsoft Office PowerPoint</Application>
  <PresentationFormat>On-screen Show (4:3)</PresentationFormat>
  <Paragraphs>306</Paragraphs>
  <Slides>36</Slides>
  <Notes>9</Notes>
  <HiddenSlides>0</HiddenSlides>
  <MMClips>0</MMClips>
  <ScaleCrop>false</ScaleCrop>
  <HeadingPairs>
    <vt:vector size="4" baseType="variant">
      <vt:variant>
        <vt:lpstr>Theme</vt:lpstr>
      </vt:variant>
      <vt:variant>
        <vt:i4>5</vt:i4>
      </vt:variant>
      <vt:variant>
        <vt:lpstr>Slide Titles</vt:lpstr>
      </vt:variant>
      <vt:variant>
        <vt:i4>36</vt:i4>
      </vt:variant>
    </vt:vector>
  </HeadingPairs>
  <TitlesOfParts>
    <vt:vector size="41" baseType="lpstr">
      <vt:lpstr>5_Default Design</vt:lpstr>
      <vt:lpstr>3_Default Design</vt:lpstr>
      <vt:lpstr>4_Default Design</vt:lpstr>
      <vt:lpstr>Default Design</vt:lpstr>
      <vt:lpstr>2_Default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Ex - SOAMS students as ‘role models’</vt:lpstr>
      <vt:lpstr>Slide 16</vt:lpstr>
      <vt:lpstr>Slide 17</vt:lpstr>
      <vt:lpstr>Reflections on case studies</vt:lpstr>
      <vt:lpstr>Slide 19</vt:lpstr>
      <vt:lpstr>Slide 20</vt:lpstr>
      <vt:lpstr>SOAMS Targeting </vt:lpstr>
      <vt:lpstr>Two Distinct Phases:</vt:lpstr>
      <vt:lpstr>SOAMS Phase 1 Activity Programme</vt:lpstr>
      <vt:lpstr>Slide 24</vt:lpstr>
      <vt:lpstr>Slide 25</vt:lpstr>
      <vt:lpstr>SOAMS Phase 2 – Programme of Activities</vt:lpstr>
      <vt:lpstr>Slide 27</vt:lpstr>
      <vt:lpstr>Slide 28</vt:lpstr>
      <vt:lpstr>Slide 29</vt:lpstr>
      <vt:lpstr>Slide 30</vt:lpstr>
      <vt:lpstr>SOAMS Destinations</vt:lpstr>
      <vt:lpstr>Slide 32</vt:lpstr>
      <vt:lpstr>Slide 33</vt:lpstr>
      <vt:lpstr>Slide 34</vt:lpstr>
      <vt:lpstr>SOAMS Graduates</vt:lpstr>
      <vt:lpstr>Quotes</vt:lpstr>
    </vt:vector>
  </TitlesOfParts>
  <Manager>Design team</Manager>
  <Company>The University of Sheffield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Sheffield: PowerPoint template</dc:title>
  <dc:subject>PowerPoint template</dc:subject>
  <dc:creator>Department of Marketing and Communications</dc:creator>
  <cp:keywords>tuos, sheffield, university, powerpoint, ppt, template, i-d, 2005, colour, dmc</cp:keywords>
  <dc:description>Please use this template for all your screen presentation requirements - adapting as necessary to the audience and facility in which it might be seen._x000d_
_x000d_
© 2005  The Univeristy of Sheffield</dc:description>
  <cp:lastModifiedBy>Ad1ach</cp:lastModifiedBy>
  <cp:revision>479</cp:revision>
  <cp:lastPrinted>2005-02-24T11:31:10Z</cp:lastPrinted>
  <dcterms:created xsi:type="dcterms:W3CDTF">2005-07-28T11:20:43Z</dcterms:created>
  <dcterms:modified xsi:type="dcterms:W3CDTF">2011-06-27T13:28:35Z</dcterms:modified>
  <cp:category>templates, identity</cp:category>
</cp:coreProperties>
</file>