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59" r:id="rId3"/>
    <p:sldId id="266" r:id="rId4"/>
    <p:sldId id="263" r:id="rId5"/>
    <p:sldId id="260" r:id="rId6"/>
    <p:sldId id="261" r:id="rId7"/>
    <p:sldId id="262" r:id="rId8"/>
    <p:sldId id="265" r:id="rId9"/>
    <p:sldId id="264" r:id="rId10"/>
    <p:sldId id="257" r:id="rId11"/>
    <p:sldId id="268" r:id="rId12"/>
    <p:sldId id="267" r:id="rId13"/>
    <p:sldId id="258" r:id="rId14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997327-085E-4FE3-B72F-D8721EBD5736}" type="datetimeFigureOut">
              <a:rPr lang="en-AU" smtClean="0"/>
              <a:pPr/>
              <a:t>14/02/2013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2E0A5-A806-4795-8C8F-4588B138B3D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40491300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487A-3216-43C1-8265-C84A19F0737F}" type="datetimeFigureOut">
              <a:rPr lang="en-AU" smtClean="0"/>
              <a:pPr/>
              <a:t>14/02/2013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63E2-77A0-4895-B1BC-975DB18574F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022851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487A-3216-43C1-8265-C84A19F0737F}" type="datetimeFigureOut">
              <a:rPr lang="en-AU" smtClean="0"/>
              <a:pPr/>
              <a:t>14/02/2013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63E2-77A0-4895-B1BC-975DB18574F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244577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487A-3216-43C1-8265-C84A19F0737F}" type="datetimeFigureOut">
              <a:rPr lang="en-AU" smtClean="0"/>
              <a:pPr/>
              <a:t>14/02/2013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63E2-77A0-4895-B1BC-975DB18574F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58627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487A-3216-43C1-8265-C84A19F0737F}" type="datetimeFigureOut">
              <a:rPr lang="en-AU" smtClean="0"/>
              <a:pPr/>
              <a:t>14/02/2013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63E2-77A0-4895-B1BC-975DB18574F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505413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487A-3216-43C1-8265-C84A19F0737F}" type="datetimeFigureOut">
              <a:rPr lang="en-AU" smtClean="0"/>
              <a:pPr/>
              <a:t>14/02/2013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63E2-77A0-4895-B1BC-975DB18574F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337350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487A-3216-43C1-8265-C84A19F0737F}" type="datetimeFigureOut">
              <a:rPr lang="en-AU" smtClean="0"/>
              <a:pPr/>
              <a:t>14/02/2013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63E2-77A0-4895-B1BC-975DB18574F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822272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487A-3216-43C1-8265-C84A19F0737F}" type="datetimeFigureOut">
              <a:rPr lang="en-AU" smtClean="0"/>
              <a:pPr/>
              <a:t>14/02/2013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63E2-77A0-4895-B1BC-975DB18574F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059119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487A-3216-43C1-8265-C84A19F0737F}" type="datetimeFigureOut">
              <a:rPr lang="en-AU" smtClean="0"/>
              <a:pPr/>
              <a:t>14/02/2013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63E2-77A0-4895-B1BC-975DB18574F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2797302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487A-3216-43C1-8265-C84A19F0737F}" type="datetimeFigureOut">
              <a:rPr lang="en-AU" smtClean="0"/>
              <a:pPr/>
              <a:t>14/02/2013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63E2-77A0-4895-B1BC-975DB18574F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505925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487A-3216-43C1-8265-C84A19F0737F}" type="datetimeFigureOut">
              <a:rPr lang="en-AU" smtClean="0"/>
              <a:pPr/>
              <a:t>14/02/2013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63E2-77A0-4895-B1BC-975DB18574F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981409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C487A-3216-43C1-8265-C84A19F0737F}" type="datetimeFigureOut">
              <a:rPr lang="en-AU" smtClean="0"/>
              <a:pPr/>
              <a:t>14/02/2013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B63E2-77A0-4895-B1BC-975DB18574F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1639540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C487A-3216-43C1-8265-C84A19F0737F}" type="datetimeFigureOut">
              <a:rPr lang="en-AU" smtClean="0"/>
              <a:pPr/>
              <a:t>14/02/2013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B63E2-77A0-4895-B1BC-975DB18574F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5873905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ap2.org/displaycommon.cfm?an=1&amp;subarticlenbr=307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836712"/>
            <a:ext cx="7772400" cy="2088232"/>
          </a:xfrm>
        </p:spPr>
        <p:txBody>
          <a:bodyPr>
            <a:normAutofit fontScale="90000"/>
          </a:bodyPr>
          <a:lstStyle/>
          <a:p>
            <a:r>
              <a:rPr lang="en-AU" sz="4800" b="1" i="1" dirty="0" smtClean="0">
                <a:latin typeface="Book Antiqua" pitchFamily="18" charset="0"/>
              </a:rPr>
              <a:t>Pacific Island Community</a:t>
            </a:r>
            <a:br>
              <a:rPr lang="en-AU" sz="4800" b="1" i="1" dirty="0" smtClean="0">
                <a:latin typeface="Book Antiqua" pitchFamily="18" charset="0"/>
              </a:rPr>
            </a:br>
            <a:r>
              <a:rPr lang="en-AU" sz="4800" b="1" i="1" dirty="0" smtClean="0">
                <a:latin typeface="Book Antiqua" pitchFamily="18" charset="0"/>
              </a:rPr>
              <a:t>‘Engaged Outreach’ </a:t>
            </a:r>
            <a:br>
              <a:rPr lang="en-AU" sz="4800" b="1" i="1" dirty="0" smtClean="0">
                <a:latin typeface="Book Antiqua" pitchFamily="18" charset="0"/>
              </a:rPr>
            </a:br>
            <a:r>
              <a:rPr lang="en-AU" sz="4800" b="1" i="1" dirty="0" smtClean="0">
                <a:latin typeface="Book Antiqua" pitchFamily="18" charset="0"/>
              </a:rPr>
              <a:t>Case Study</a:t>
            </a:r>
            <a:endParaRPr lang="en-AU" sz="4800" b="1" i="1" dirty="0">
              <a:latin typeface="Book Antiqua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573016"/>
            <a:ext cx="7776864" cy="2207096"/>
          </a:xfrm>
        </p:spPr>
        <p:txBody>
          <a:bodyPr>
            <a:noAutofit/>
          </a:bodyPr>
          <a:lstStyle/>
          <a:p>
            <a:r>
              <a:rPr lang="en-AU" sz="2800" b="1" dirty="0" smtClean="0">
                <a:latin typeface="Book Antiqua" pitchFamily="18" charset="0"/>
              </a:rPr>
              <a:t>Prof Michael </a:t>
            </a:r>
            <a:r>
              <a:rPr lang="en-AU" sz="2800" b="1" dirty="0" err="1" smtClean="0">
                <a:latin typeface="Book Antiqua" pitchFamily="18" charset="0"/>
              </a:rPr>
              <a:t>Cuthill</a:t>
            </a:r>
            <a:endParaRPr lang="en-AU" sz="2800" b="1" dirty="0" smtClean="0">
              <a:latin typeface="Book Antiqua" pitchFamily="18" charset="0"/>
            </a:endParaRPr>
          </a:p>
          <a:p>
            <a:r>
              <a:rPr lang="en-AU" sz="2800" b="1" dirty="0" smtClean="0">
                <a:latin typeface="Book Antiqua" pitchFamily="18" charset="0"/>
              </a:rPr>
              <a:t>Chair, Regional Community Development</a:t>
            </a:r>
          </a:p>
          <a:p>
            <a:r>
              <a:rPr lang="en-AU" sz="2800" b="1" dirty="0" smtClean="0">
                <a:latin typeface="Book Antiqua" pitchFamily="18" charset="0"/>
              </a:rPr>
              <a:t>University of Southern Queensland</a:t>
            </a:r>
          </a:p>
          <a:p>
            <a:r>
              <a:rPr lang="en-AU" sz="2800" b="1" dirty="0" smtClean="0">
                <a:latin typeface="Book Antiqua" pitchFamily="18" charset="0"/>
              </a:rPr>
              <a:t>Australia</a:t>
            </a:r>
          </a:p>
          <a:p>
            <a:endParaRPr lang="en-AU" sz="48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3439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608" y="908720"/>
            <a:ext cx="7272808" cy="4608512"/>
          </a:xfrm>
        </p:spPr>
        <p:txBody>
          <a:bodyPr>
            <a:noAutofit/>
          </a:bodyPr>
          <a:lstStyle/>
          <a:p>
            <a:pPr lvl="0" algn="l"/>
            <a:r>
              <a:rPr lang="en-AU" sz="3200" b="1" i="1" dirty="0" smtClean="0">
                <a:latin typeface="Book Antiqua" pitchFamily="18" charset="0"/>
              </a:rPr>
              <a:t>Flow on actions arising from using engaged outreach</a:t>
            </a:r>
            <a:r>
              <a:rPr lang="en-AU" sz="3200" b="1" dirty="0" smtClean="0">
                <a:latin typeface="Book Antiqua" pitchFamily="18" charset="0"/>
              </a:rPr>
              <a:t/>
            </a:r>
            <a:br>
              <a:rPr lang="en-AU" sz="3200" b="1" dirty="0" smtClean="0">
                <a:latin typeface="Book Antiqua" pitchFamily="18" charset="0"/>
              </a:rPr>
            </a:br>
            <a:r>
              <a:rPr lang="en-AU" sz="1050" b="1" dirty="0" smtClean="0">
                <a:latin typeface="Book Antiqua" pitchFamily="18" charset="0"/>
              </a:rPr>
              <a:t/>
            </a:r>
            <a:br>
              <a:rPr lang="en-AU" sz="1050" b="1" dirty="0" smtClean="0">
                <a:latin typeface="Book Antiqua" pitchFamily="18" charset="0"/>
              </a:rPr>
            </a:br>
            <a:r>
              <a:rPr lang="en-AU" sz="2800" b="1" dirty="0" smtClean="0">
                <a:latin typeface="Book Antiqua" pitchFamily="18" charset="0"/>
              </a:rPr>
              <a:t>… schools PI capacity </a:t>
            </a:r>
            <a:r>
              <a:rPr lang="en-AU" sz="2800" b="1" dirty="0">
                <a:latin typeface="Book Antiqua" pitchFamily="18" charset="0"/>
              </a:rPr>
              <a:t>building </a:t>
            </a:r>
            <a:r>
              <a:rPr lang="en-AU" sz="2800" b="1" dirty="0" smtClean="0">
                <a:latin typeface="Book Antiqua" pitchFamily="18" charset="0"/>
              </a:rPr>
              <a:t>strategy</a:t>
            </a:r>
            <a:br>
              <a:rPr lang="en-AU" sz="2800" b="1" dirty="0" smtClean="0">
                <a:latin typeface="Book Antiqua" pitchFamily="18" charset="0"/>
              </a:rPr>
            </a:br>
            <a:r>
              <a:rPr lang="en-AU" sz="2800" b="1" dirty="0" smtClean="0">
                <a:latin typeface="Book Antiqua" pitchFamily="18" charset="0"/>
              </a:rPr>
              <a:t>… information DVD</a:t>
            </a:r>
            <a:r>
              <a:rPr lang="en-AU" sz="2800" b="1" dirty="0">
                <a:latin typeface="Book Antiqua" pitchFamily="18" charset="0"/>
              </a:rPr>
              <a:t/>
            </a:r>
            <a:br>
              <a:rPr lang="en-AU" sz="2800" b="1" dirty="0">
                <a:latin typeface="Book Antiqua" pitchFamily="18" charset="0"/>
              </a:rPr>
            </a:br>
            <a:r>
              <a:rPr lang="en-AU" sz="2800" b="1" dirty="0" smtClean="0">
                <a:latin typeface="Book Antiqua" pitchFamily="18" charset="0"/>
              </a:rPr>
              <a:t>… liaison officer</a:t>
            </a:r>
            <a:r>
              <a:rPr lang="en-AU" sz="2800" b="1" dirty="0">
                <a:latin typeface="Book Antiqua" pitchFamily="18" charset="0"/>
              </a:rPr>
              <a:t/>
            </a:r>
            <a:br>
              <a:rPr lang="en-AU" sz="2800" b="1" dirty="0">
                <a:latin typeface="Book Antiqua" pitchFamily="18" charset="0"/>
              </a:rPr>
            </a:br>
            <a:r>
              <a:rPr lang="en-AU" sz="2800" b="1" dirty="0" smtClean="0">
                <a:latin typeface="Book Antiqua" pitchFamily="18" charset="0"/>
              </a:rPr>
              <a:t>… information </a:t>
            </a:r>
            <a:r>
              <a:rPr lang="en-AU" sz="2800" b="1" dirty="0">
                <a:latin typeface="Book Antiqua" pitchFamily="18" charset="0"/>
              </a:rPr>
              <a:t>event and </a:t>
            </a:r>
            <a:r>
              <a:rPr lang="en-AU" sz="2800" b="1" dirty="0" smtClean="0">
                <a:latin typeface="Book Antiqua" pitchFamily="18" charset="0"/>
              </a:rPr>
              <a:t>celebration</a:t>
            </a:r>
            <a:r>
              <a:rPr lang="en-AU" sz="2800" b="1" dirty="0">
                <a:latin typeface="Book Antiqua" pitchFamily="18" charset="0"/>
              </a:rPr>
              <a:t/>
            </a:r>
            <a:br>
              <a:rPr lang="en-AU" sz="2800" b="1" dirty="0">
                <a:latin typeface="Book Antiqua" pitchFamily="18" charset="0"/>
              </a:rPr>
            </a:br>
            <a:r>
              <a:rPr lang="en-AU" sz="2800" b="1" dirty="0" smtClean="0">
                <a:latin typeface="Book Antiqua" pitchFamily="18" charset="0"/>
              </a:rPr>
              <a:t>… immigrant </a:t>
            </a:r>
            <a:r>
              <a:rPr lang="en-AU" sz="2800" b="1" dirty="0">
                <a:latin typeface="Book Antiqua" pitchFamily="18" charset="0"/>
              </a:rPr>
              <a:t>entry requirements </a:t>
            </a:r>
            <a:r>
              <a:rPr lang="en-AU" sz="2800" b="1" dirty="0" smtClean="0">
                <a:latin typeface="Book Antiqua" pitchFamily="18" charset="0"/>
              </a:rPr>
              <a:t>adapted</a:t>
            </a:r>
            <a:r>
              <a:rPr lang="en-AU" sz="2800" b="1" dirty="0">
                <a:latin typeface="Book Antiqua" pitchFamily="18" charset="0"/>
              </a:rPr>
              <a:t/>
            </a:r>
            <a:br>
              <a:rPr lang="en-AU" sz="2800" b="1" dirty="0">
                <a:latin typeface="Book Antiqua" pitchFamily="18" charset="0"/>
              </a:rPr>
            </a:br>
            <a:r>
              <a:rPr lang="en-AU" sz="2800" b="1" dirty="0" smtClean="0">
                <a:latin typeface="Book Antiqua" pitchFamily="18" charset="0"/>
              </a:rPr>
              <a:t>… subsequent projects implemented</a:t>
            </a:r>
            <a:r>
              <a:rPr lang="en-AU" sz="3200" b="1" dirty="0">
                <a:latin typeface="Book Antiqua" pitchFamily="18" charset="0"/>
              </a:rPr>
              <a:t/>
            </a:r>
            <a:br>
              <a:rPr lang="en-AU" sz="3200" b="1" dirty="0">
                <a:latin typeface="Book Antiqua" pitchFamily="18" charset="0"/>
              </a:rPr>
            </a:br>
            <a:endParaRPr lang="en-AU" sz="3200" b="1" i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28220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828427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7624" y="1484784"/>
            <a:ext cx="6840760" cy="2592288"/>
          </a:xfrm>
        </p:spPr>
        <p:txBody>
          <a:bodyPr>
            <a:noAutofit/>
          </a:bodyPr>
          <a:lstStyle/>
          <a:p>
            <a:r>
              <a:rPr lang="en-AU" dirty="0" smtClean="0">
                <a:latin typeface="Book Antiqua" pitchFamily="18" charset="0"/>
              </a:rPr>
              <a:t>Key challenges for </a:t>
            </a:r>
            <a:r>
              <a:rPr lang="en-AU" dirty="0">
                <a:latin typeface="Book Antiqua" pitchFamily="18" charset="0"/>
              </a:rPr>
              <a:t>research intensive </a:t>
            </a:r>
            <a:r>
              <a:rPr lang="en-AU" dirty="0" smtClean="0">
                <a:latin typeface="Book Antiqua" pitchFamily="18" charset="0"/>
              </a:rPr>
              <a:t>universities</a:t>
            </a:r>
            <a:endParaRPr lang="en-AU" b="1" i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189714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3528" y="476672"/>
            <a:ext cx="8568952" cy="6624736"/>
          </a:xfrm>
        </p:spPr>
        <p:txBody>
          <a:bodyPr>
            <a:noAutofit/>
          </a:bodyPr>
          <a:lstStyle/>
          <a:p>
            <a:pPr marL="268288" indent="-268288" algn="l"/>
            <a:r>
              <a:rPr lang="en-AU" sz="1600" b="1" dirty="0" err="1">
                <a:latin typeface="Book Antiqua" pitchFamily="18" charset="0"/>
              </a:rPr>
              <a:t>Cuthill</a:t>
            </a:r>
            <a:r>
              <a:rPr lang="en-AU" sz="1600" b="1" dirty="0">
                <a:latin typeface="Book Antiqua" pitchFamily="18" charset="0"/>
              </a:rPr>
              <a:t>, M. 2011 ‘Embedding engagement in an Australian ‘sandstone’ university: From community service to university engagement’ </a:t>
            </a:r>
            <a:r>
              <a:rPr lang="en-AU" sz="1600" b="1" i="1" dirty="0">
                <a:latin typeface="Book Antiqua" pitchFamily="18" charset="0"/>
              </a:rPr>
              <a:t>Metropolitan Universities</a:t>
            </a:r>
            <a:r>
              <a:rPr lang="en-AU" sz="1600" b="1" dirty="0">
                <a:latin typeface="Book Antiqua" pitchFamily="18" charset="0"/>
              </a:rPr>
              <a:t> 22:2, pp.21-44</a:t>
            </a:r>
            <a:r>
              <a:rPr lang="en-AU" sz="1600" b="1" dirty="0" smtClean="0">
                <a:latin typeface="Book Antiqua" pitchFamily="18" charset="0"/>
              </a:rPr>
              <a:t>.</a:t>
            </a:r>
          </a:p>
          <a:p>
            <a:pPr marL="268288" indent="-268288" algn="l"/>
            <a:r>
              <a:rPr lang="en-AU" sz="1600" b="1" dirty="0" err="1">
                <a:latin typeface="Book Antiqua" pitchFamily="18" charset="0"/>
              </a:rPr>
              <a:t>Cuthill</a:t>
            </a:r>
            <a:r>
              <a:rPr lang="en-AU" sz="1600" b="1" dirty="0">
                <a:latin typeface="Book Antiqua" pitchFamily="18" charset="0"/>
              </a:rPr>
              <a:t>, M. &amp; Schmidt, C. 2011 ‘Widening participation: Challenges confronting an Australian research intensive university’ </a:t>
            </a:r>
            <a:r>
              <a:rPr lang="en-AU" sz="1600" b="1" i="1" dirty="0">
                <a:latin typeface="Book Antiqua" pitchFamily="18" charset="0"/>
              </a:rPr>
              <a:t>Journal of Institutional Research </a:t>
            </a:r>
            <a:r>
              <a:rPr lang="en-AU" sz="1600" b="1" dirty="0">
                <a:latin typeface="Book Antiqua" pitchFamily="18" charset="0"/>
              </a:rPr>
              <a:t>16:2, pp.13-25</a:t>
            </a:r>
            <a:r>
              <a:rPr lang="en-AU" sz="1600" b="1" dirty="0" smtClean="0">
                <a:latin typeface="Book Antiqua" pitchFamily="18" charset="0"/>
              </a:rPr>
              <a:t>.</a:t>
            </a:r>
          </a:p>
          <a:p>
            <a:pPr marL="268288" indent="-268288" algn="l"/>
            <a:r>
              <a:rPr lang="en-AU" sz="1600" b="1" dirty="0" err="1">
                <a:latin typeface="Book Antiqua" pitchFamily="18" charset="0"/>
              </a:rPr>
              <a:t>Cuthill</a:t>
            </a:r>
            <a:r>
              <a:rPr lang="en-AU" sz="1600" b="1" dirty="0">
                <a:latin typeface="Book Antiqua" pitchFamily="18" charset="0"/>
              </a:rPr>
              <a:t>, M. &amp; Scull, S. 2011 ‘Going to university: Pacific Island migrant perspectives’ </a:t>
            </a:r>
            <a:r>
              <a:rPr lang="en-AU" sz="1600" b="1" i="1" dirty="0">
                <a:latin typeface="Book Antiqua" pitchFamily="18" charset="0"/>
              </a:rPr>
              <a:t>Australian Universities Review </a:t>
            </a:r>
            <a:r>
              <a:rPr lang="en-AU" sz="1600" b="1" dirty="0">
                <a:latin typeface="Book Antiqua" pitchFamily="18" charset="0"/>
              </a:rPr>
              <a:t>53:1, pp.5-13</a:t>
            </a:r>
            <a:r>
              <a:rPr lang="en-AU" sz="1600" b="1" dirty="0" smtClean="0">
                <a:latin typeface="Book Antiqua" pitchFamily="18" charset="0"/>
              </a:rPr>
              <a:t>.</a:t>
            </a:r>
          </a:p>
          <a:p>
            <a:pPr marL="268288" indent="-268288" algn="l"/>
            <a:r>
              <a:rPr lang="en-AU" sz="1600" b="1" dirty="0" err="1">
                <a:latin typeface="Book Antiqua" pitchFamily="18" charset="0"/>
              </a:rPr>
              <a:t>Cuthill</a:t>
            </a:r>
            <a:r>
              <a:rPr lang="en-AU" sz="1600" b="1" dirty="0">
                <a:latin typeface="Book Antiqua" pitchFamily="18" charset="0"/>
              </a:rPr>
              <a:t>, M. &amp; Brown, A. 2010 ‘Sceptics, Utilitarians and Missionaries: Senior managers perceptions of engagement in an Australian Research University’ </a:t>
            </a:r>
            <a:r>
              <a:rPr lang="en-AU" sz="1600" b="1" i="1" dirty="0">
                <a:latin typeface="Book Antiqua" pitchFamily="18" charset="0"/>
              </a:rPr>
              <a:t>The Australasian Journal of University-Community Engagement</a:t>
            </a:r>
            <a:r>
              <a:rPr lang="en-AU" sz="1600" b="1" dirty="0">
                <a:latin typeface="Book Antiqua" pitchFamily="18" charset="0"/>
              </a:rPr>
              <a:t> 5:2, pp.126-146</a:t>
            </a:r>
            <a:r>
              <a:rPr lang="en-AU" sz="1600" b="1" dirty="0" smtClean="0">
                <a:latin typeface="Book Antiqua" pitchFamily="18" charset="0"/>
              </a:rPr>
              <a:t>.</a:t>
            </a:r>
          </a:p>
          <a:p>
            <a:pPr marL="268288" indent="-268288" algn="l"/>
            <a:r>
              <a:rPr lang="en-AU" sz="1600" b="1" dirty="0" err="1">
                <a:latin typeface="Book Antiqua" pitchFamily="18" charset="0"/>
              </a:rPr>
              <a:t>Cuthill</a:t>
            </a:r>
            <a:r>
              <a:rPr lang="en-AU" sz="1600" b="1" dirty="0">
                <a:latin typeface="Book Antiqua" pitchFamily="18" charset="0"/>
              </a:rPr>
              <a:t>, M. 2010 ‘Working together: A methodological case study of engaged scholarship’ </a:t>
            </a:r>
            <a:r>
              <a:rPr lang="en-AU" sz="1600" b="1" i="1" dirty="0">
                <a:latin typeface="Book Antiqua" pitchFamily="18" charset="0"/>
              </a:rPr>
              <a:t>Gateways: International Journal of Community Research and Engagement </a:t>
            </a:r>
            <a:r>
              <a:rPr lang="en-AU" sz="1600" b="1" dirty="0">
                <a:latin typeface="Book Antiqua" pitchFamily="18" charset="0"/>
              </a:rPr>
              <a:t>3, pp.20–37</a:t>
            </a:r>
            <a:r>
              <a:rPr lang="en-AU" sz="1600" b="1" dirty="0" smtClean="0">
                <a:latin typeface="Book Antiqua" pitchFamily="18" charset="0"/>
              </a:rPr>
              <a:t>.</a:t>
            </a:r>
          </a:p>
          <a:p>
            <a:pPr marL="268288" indent="-268288" algn="l"/>
            <a:r>
              <a:rPr lang="en-AU" sz="1600" b="1" dirty="0">
                <a:solidFill>
                  <a:srgbClr val="FFFF00"/>
                </a:solidFill>
                <a:latin typeface="Book Antiqua" pitchFamily="18" charset="0"/>
              </a:rPr>
              <a:t>Scull, S. &amp; </a:t>
            </a:r>
            <a:r>
              <a:rPr lang="en-AU" sz="1600" b="1" dirty="0" err="1">
                <a:solidFill>
                  <a:srgbClr val="FFFF00"/>
                </a:solidFill>
                <a:latin typeface="Book Antiqua" pitchFamily="18" charset="0"/>
              </a:rPr>
              <a:t>Cuthill</a:t>
            </a:r>
            <a:r>
              <a:rPr lang="en-AU" sz="1600" b="1" dirty="0">
                <a:solidFill>
                  <a:srgbClr val="FFFF00"/>
                </a:solidFill>
                <a:latin typeface="Book Antiqua" pitchFamily="18" charset="0"/>
              </a:rPr>
              <a:t>, M. 2010 ‘Engaged outreach: Using community engagement to facilitate access to higher education for people from low socio-economic backgrounds’ </a:t>
            </a:r>
            <a:r>
              <a:rPr lang="en-AU" sz="1600" b="1" i="1" dirty="0">
                <a:solidFill>
                  <a:srgbClr val="FFFF00"/>
                </a:solidFill>
                <a:latin typeface="Book Antiqua" pitchFamily="18" charset="0"/>
              </a:rPr>
              <a:t>Higher Education Research and Development</a:t>
            </a:r>
            <a:r>
              <a:rPr lang="en-AU" sz="1600" b="1" dirty="0">
                <a:solidFill>
                  <a:srgbClr val="FFFF00"/>
                </a:solidFill>
                <a:latin typeface="Book Antiqua" pitchFamily="18" charset="0"/>
              </a:rPr>
              <a:t> 29:1, pp.59-74</a:t>
            </a:r>
            <a:r>
              <a:rPr lang="en-AU" sz="1600" b="1" dirty="0" smtClean="0">
                <a:solidFill>
                  <a:srgbClr val="FFFF00"/>
                </a:solidFill>
                <a:latin typeface="Book Antiqua" pitchFamily="18" charset="0"/>
              </a:rPr>
              <a:t>.</a:t>
            </a:r>
          </a:p>
          <a:p>
            <a:pPr marL="268288" indent="-268288" algn="l"/>
            <a:r>
              <a:rPr lang="en-AU" sz="1600" b="1" dirty="0">
                <a:latin typeface="Book Antiqua" pitchFamily="18" charset="0"/>
              </a:rPr>
              <a:t>Scull, S. &amp; </a:t>
            </a:r>
            <a:r>
              <a:rPr lang="en-AU" sz="1600" b="1" dirty="0" err="1">
                <a:latin typeface="Book Antiqua" pitchFamily="18" charset="0"/>
              </a:rPr>
              <a:t>Cuthill</a:t>
            </a:r>
            <a:r>
              <a:rPr lang="en-AU" sz="1600" b="1" dirty="0">
                <a:latin typeface="Book Antiqua" pitchFamily="18" charset="0"/>
              </a:rPr>
              <a:t>, M. 2008 ‘</a:t>
            </a:r>
            <a:r>
              <a:rPr lang="en-AU" sz="1600" b="1" dirty="0" err="1">
                <a:latin typeface="Book Antiqua" pitchFamily="18" charset="0"/>
              </a:rPr>
              <a:t>PolyVision</a:t>
            </a:r>
            <a:r>
              <a:rPr lang="en-AU" sz="1600" b="1" dirty="0">
                <a:latin typeface="Book Antiqua" pitchFamily="18" charset="0"/>
              </a:rPr>
              <a:t>: Pacific Youth of Tomorrow. A collaborative partnership between the University of Queensland and</a:t>
            </a:r>
            <a:r>
              <a:rPr lang="en-AU" sz="1600" b="1" i="1" dirty="0">
                <a:latin typeface="Book Antiqua" pitchFamily="18" charset="0"/>
              </a:rPr>
              <a:t> </a:t>
            </a:r>
            <a:r>
              <a:rPr lang="en-AU" sz="1600" b="1" dirty="0">
                <a:latin typeface="Book Antiqua" pitchFamily="18" charset="0"/>
              </a:rPr>
              <a:t>Pacific Island immigrant communities in Australia’ </a:t>
            </a:r>
            <a:r>
              <a:rPr lang="en-AU" sz="1600" b="1" i="1" dirty="0">
                <a:latin typeface="Book Antiqua" pitchFamily="18" charset="0"/>
              </a:rPr>
              <a:t>Journal of Widening Participation and Lifelong Learning</a:t>
            </a:r>
            <a:r>
              <a:rPr lang="en-AU" sz="1600" b="1" dirty="0">
                <a:latin typeface="Book Antiqua" pitchFamily="18" charset="0"/>
              </a:rPr>
              <a:t> 10:3, pp.35-38</a:t>
            </a:r>
            <a:r>
              <a:rPr lang="en-AU" sz="1600" b="1" dirty="0" smtClean="0">
                <a:latin typeface="Book Antiqua" pitchFamily="18" charset="0"/>
              </a:rPr>
              <a:t>.</a:t>
            </a:r>
          </a:p>
          <a:p>
            <a:pPr marL="268288" indent="-268288" algn="l"/>
            <a:r>
              <a:rPr lang="en-AU" sz="1600" b="1" dirty="0" err="1">
                <a:latin typeface="Book Antiqua" pitchFamily="18" charset="0"/>
              </a:rPr>
              <a:t>Cuthill</a:t>
            </a:r>
            <a:r>
              <a:rPr lang="en-AU" sz="1600" b="1" dirty="0">
                <a:latin typeface="Book Antiqua" pitchFamily="18" charset="0"/>
              </a:rPr>
              <a:t>, M. 2008 ‘A quality framework for university engagement in Australia’ </a:t>
            </a:r>
            <a:r>
              <a:rPr lang="en-AU" sz="1600" b="1" i="1" dirty="0">
                <a:latin typeface="Book Antiqua" pitchFamily="18" charset="0"/>
              </a:rPr>
              <a:t>International Journal for Public Participation</a:t>
            </a:r>
            <a:r>
              <a:rPr lang="en-AU" sz="1600" b="1" dirty="0">
                <a:latin typeface="Book Antiqua" pitchFamily="18" charset="0"/>
              </a:rPr>
              <a:t> 2:2, pp.22-41, online </a:t>
            </a:r>
            <a:r>
              <a:rPr lang="en-AU" sz="1600" b="1" u="sng" dirty="0">
                <a:latin typeface="Book Antiqua" pitchFamily="18" charset="0"/>
                <a:hlinkClick r:id="rId2"/>
              </a:rPr>
              <a:t>http://www.iap2.org/displaycommon.cfm?an=1&amp;subarticlenbr=307</a:t>
            </a:r>
            <a:r>
              <a:rPr lang="en-AU" sz="1600" b="1" dirty="0">
                <a:latin typeface="Book Antiqua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4200391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7744" y="1124744"/>
            <a:ext cx="51663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3600" b="1" dirty="0" smtClean="0">
                <a:latin typeface="Book Antiqua" pitchFamily="18" charset="0"/>
              </a:rPr>
              <a:t>Context</a:t>
            </a:r>
            <a:endParaRPr lang="en-AU" sz="3600" b="1" dirty="0">
              <a:latin typeface="Book Antiqua" pitchFamily="18" charset="0"/>
            </a:endParaRPr>
          </a:p>
          <a:p>
            <a:r>
              <a:rPr lang="en-AU" sz="3600" b="1" dirty="0">
                <a:latin typeface="Book Antiqua" pitchFamily="18" charset="0"/>
              </a:rPr>
              <a:t>Research design</a:t>
            </a:r>
          </a:p>
          <a:p>
            <a:r>
              <a:rPr lang="en-AU" sz="3600" b="1" dirty="0" smtClean="0">
                <a:latin typeface="Book Antiqua" pitchFamily="18" charset="0"/>
              </a:rPr>
              <a:t>Research </a:t>
            </a:r>
            <a:r>
              <a:rPr lang="en-AU" sz="3600" b="1" dirty="0">
                <a:latin typeface="Book Antiqua" pitchFamily="18" charset="0"/>
              </a:rPr>
              <a:t>results:</a:t>
            </a:r>
          </a:p>
          <a:p>
            <a:pPr lvl="0"/>
            <a:r>
              <a:rPr lang="en-AU" sz="3600" b="1" dirty="0" smtClean="0">
                <a:latin typeface="Book Antiqua" pitchFamily="18" charset="0"/>
              </a:rPr>
              <a:t>* Contextual factors</a:t>
            </a:r>
            <a:endParaRPr lang="en-AU" sz="3600" b="1" dirty="0">
              <a:latin typeface="Book Antiqua" pitchFamily="18" charset="0"/>
            </a:endParaRPr>
          </a:p>
          <a:p>
            <a:pPr lvl="0"/>
            <a:r>
              <a:rPr lang="en-AU" sz="3600" b="1" dirty="0" smtClean="0">
                <a:latin typeface="Book Antiqua" pitchFamily="18" charset="0"/>
              </a:rPr>
              <a:t>* Key issues</a:t>
            </a:r>
            <a:endParaRPr lang="en-AU" sz="3600" b="1" dirty="0">
              <a:latin typeface="Book Antiqua" pitchFamily="18" charset="0"/>
            </a:endParaRPr>
          </a:p>
          <a:p>
            <a:pPr lvl="0"/>
            <a:r>
              <a:rPr lang="en-AU" sz="3600" b="1" dirty="0" smtClean="0">
                <a:latin typeface="Book Antiqua" pitchFamily="18" charset="0"/>
              </a:rPr>
              <a:t>* Flow </a:t>
            </a:r>
            <a:r>
              <a:rPr lang="en-AU" sz="3600" b="1" dirty="0">
                <a:latin typeface="Book Antiqua" pitchFamily="18" charset="0"/>
              </a:rPr>
              <a:t>on </a:t>
            </a:r>
            <a:r>
              <a:rPr lang="en-AU" sz="3600" b="1" dirty="0" smtClean="0">
                <a:latin typeface="Book Antiqua" pitchFamily="18" charset="0"/>
              </a:rPr>
              <a:t>impacts</a:t>
            </a:r>
            <a:endParaRPr lang="en-AU" sz="3600" b="1" dirty="0">
              <a:latin typeface="Book Antiqua" pitchFamily="18" charset="0"/>
            </a:endParaRPr>
          </a:p>
          <a:p>
            <a:r>
              <a:rPr lang="en-AU" sz="3600" b="1" dirty="0" smtClean="0">
                <a:latin typeface="Book Antiqua" pitchFamily="18" charset="0"/>
              </a:rPr>
              <a:t>Conclusions</a:t>
            </a:r>
            <a:endParaRPr lang="en-AU" sz="36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234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908720"/>
            <a:ext cx="7992888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68133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776864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23199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477" y="548680"/>
            <a:ext cx="7668344" cy="2043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491280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-6004048"/>
            <a:ext cx="7776864" cy="2043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48495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-11908704"/>
            <a:ext cx="7851821" cy="2043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07017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2195736" y="836712"/>
            <a:ext cx="4896544" cy="472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52400" algn="l"/>
              </a:tabLst>
            </a:pPr>
            <a:r>
              <a:rPr kumimoji="0" lang="en-US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Contextual factors</a:t>
            </a:r>
            <a:endParaRPr kumimoji="0" lang="en-US" sz="3600" b="1" i="1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52400" algn="l"/>
              </a:tabLst>
            </a:pPr>
            <a:endParaRPr kumimoji="0" lang="en-US" sz="900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152400" algn="l"/>
              </a:tabLst>
            </a:pPr>
            <a:r>
              <a:rPr lang="en-US" b="1" dirty="0" smtClean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Structural issues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152400" algn="l"/>
              </a:tabLst>
            </a:pPr>
            <a:r>
              <a:rPr lang="en-US" b="1" dirty="0" smtClean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Settlement issues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152400" algn="l"/>
              </a:tabLst>
            </a:pP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Social issues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152400" algn="l"/>
              </a:tabLst>
            </a:pPr>
            <a:r>
              <a:rPr lang="en-US" b="1" dirty="0" smtClean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Community values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152400" algn="l"/>
              </a:tabLst>
            </a:pP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Spheres of influence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eriod"/>
              <a:tabLst>
                <a:tab pos="152400" algn="l"/>
              </a:tabLst>
            </a:pPr>
            <a:r>
              <a:rPr lang="en-US" b="1" dirty="0" smtClean="0">
                <a:solidFill>
                  <a:schemeClr val="tx1"/>
                </a:solidFill>
                <a:latin typeface="Book Antiqua" pitchFamily="18" charset="0"/>
                <a:ea typeface="Times New Roman" pitchFamily="18" charset="0"/>
                <a:cs typeface="Times New Roman" pitchFamily="18" charset="0"/>
              </a:rPr>
              <a:t>Community strengths</a:t>
            </a:r>
            <a:endParaRPr kumimoji="0" lang="en-US" b="1" i="0" u="none" strike="noStrike" cap="none" normalizeH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ea typeface="Times New Roman" pitchFamily="18" charset="0"/>
              <a:cs typeface="Times New Roman" pitchFamily="18" charset="0"/>
            </a:endParaRP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52400" algn="l"/>
              </a:tabLst>
            </a:pPr>
            <a:endParaRPr kumimoji="0" lang="en-A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52400" algn="l"/>
              </a:tabLst>
            </a:pPr>
            <a:endParaRPr kumimoji="0" lang="en-A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 Antiqu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6600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1340768"/>
            <a:ext cx="7488832" cy="4248472"/>
          </a:xfrm>
        </p:spPr>
        <p:txBody>
          <a:bodyPr>
            <a:noAutofit/>
          </a:bodyPr>
          <a:lstStyle/>
          <a:p>
            <a:pPr algn="l"/>
            <a:r>
              <a:rPr lang="en-AU" b="1" i="1" dirty="0" smtClean="0">
                <a:latin typeface="Book Antiqua" pitchFamily="18" charset="0"/>
              </a:rPr>
              <a:t>Five key issues affecting PI access</a:t>
            </a:r>
          </a:p>
          <a:p>
            <a:pPr algn="l"/>
            <a:endParaRPr lang="en-AU" sz="1050" b="1" dirty="0" smtClean="0">
              <a:latin typeface="Book Antiqua" pitchFamily="18" charset="0"/>
            </a:endParaRPr>
          </a:p>
          <a:p>
            <a:pPr algn="l"/>
            <a:r>
              <a:rPr lang="en-AU" sz="2800" b="1" dirty="0" smtClean="0">
                <a:latin typeface="Book Antiqua" pitchFamily="18" charset="0"/>
              </a:rPr>
              <a:t>… cost </a:t>
            </a:r>
            <a:r>
              <a:rPr lang="en-AU" sz="2800" b="1" dirty="0">
                <a:latin typeface="Book Antiqua" pitchFamily="18" charset="0"/>
              </a:rPr>
              <a:t>and financial considerations </a:t>
            </a:r>
            <a:endParaRPr lang="en-AU" sz="2800" b="1" dirty="0" smtClean="0">
              <a:latin typeface="Book Antiqua" pitchFamily="18" charset="0"/>
            </a:endParaRPr>
          </a:p>
          <a:p>
            <a:pPr algn="l"/>
            <a:r>
              <a:rPr lang="en-AU" sz="2800" b="1" dirty="0" smtClean="0">
                <a:latin typeface="Book Antiqua" pitchFamily="18" charset="0"/>
              </a:rPr>
              <a:t>… parental </a:t>
            </a:r>
            <a:r>
              <a:rPr lang="en-AU" sz="2800" b="1" dirty="0">
                <a:latin typeface="Book Antiqua" pitchFamily="18" charset="0"/>
              </a:rPr>
              <a:t>involvement </a:t>
            </a:r>
            <a:endParaRPr lang="en-AU" sz="2800" b="1" dirty="0" smtClean="0">
              <a:latin typeface="Book Antiqua" pitchFamily="18" charset="0"/>
            </a:endParaRPr>
          </a:p>
          <a:p>
            <a:pPr algn="l"/>
            <a:r>
              <a:rPr lang="en-AU" sz="2800" b="1" dirty="0" smtClean="0">
                <a:latin typeface="Book Antiqua" pitchFamily="18" charset="0"/>
              </a:rPr>
              <a:t>… school </a:t>
            </a:r>
            <a:r>
              <a:rPr lang="en-AU" sz="2800" b="1" dirty="0">
                <a:latin typeface="Book Antiqua" pitchFamily="18" charset="0"/>
              </a:rPr>
              <a:t>engagement and attainment </a:t>
            </a:r>
            <a:endParaRPr lang="en-AU" sz="2800" b="1" dirty="0" smtClean="0">
              <a:latin typeface="Book Antiqua" pitchFamily="18" charset="0"/>
            </a:endParaRPr>
          </a:p>
          <a:p>
            <a:pPr algn="l"/>
            <a:r>
              <a:rPr lang="en-AU" sz="2800" b="1" dirty="0" smtClean="0">
                <a:latin typeface="Book Antiqua" pitchFamily="18" charset="0"/>
              </a:rPr>
              <a:t>… perceived benefit </a:t>
            </a:r>
            <a:r>
              <a:rPr lang="en-AU" sz="2800" b="1" dirty="0">
                <a:latin typeface="Book Antiqua" pitchFamily="18" charset="0"/>
              </a:rPr>
              <a:t>of higher </a:t>
            </a:r>
            <a:r>
              <a:rPr lang="en-AU" sz="2800" b="1" dirty="0" smtClean="0">
                <a:latin typeface="Book Antiqua" pitchFamily="18" charset="0"/>
              </a:rPr>
              <a:t>education</a:t>
            </a:r>
          </a:p>
          <a:p>
            <a:pPr algn="l"/>
            <a:r>
              <a:rPr lang="en-AU" sz="2800" b="1" dirty="0" smtClean="0">
                <a:latin typeface="Book Antiqua" pitchFamily="18" charset="0"/>
              </a:rPr>
              <a:t>… relatively few </a:t>
            </a:r>
            <a:r>
              <a:rPr lang="en-AU" sz="2800" b="1" dirty="0">
                <a:latin typeface="Book Antiqua" pitchFamily="18" charset="0"/>
              </a:rPr>
              <a:t>role models </a:t>
            </a:r>
            <a:r>
              <a:rPr lang="en-AU" sz="2800" b="1" dirty="0" smtClean="0">
                <a:latin typeface="Book Antiqua" pitchFamily="18" charset="0"/>
              </a:rPr>
              <a:t> </a:t>
            </a:r>
            <a:endParaRPr lang="en-AU" sz="2800" b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31697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1246</TotalTime>
  <Words>358</Words>
  <Application>Microsoft Office PowerPoint</Application>
  <PresentationFormat>On-screen Show (4:3)</PresentationFormat>
  <Paragraphs>37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Pacific Island Community ‘Engaged Outreach’  Case Study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Flow on actions arising from using engaged outreach  … schools PI capacity building strategy … information DVD … liaison officer … information event and celebration … immigrant entry requirements adapted … subsequent projects implemented </vt:lpstr>
      <vt:lpstr>Slide 11</vt:lpstr>
      <vt:lpstr>Key challenges for research intensive universities</vt:lpstr>
      <vt:lpstr>Slide 13</vt:lpstr>
    </vt:vector>
  </TitlesOfParts>
  <Company>The University of Queensland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Pacific Island Community ‘Engaged Outreach’  Case Study</dc:title>
  <dc:creator>Michael Cuthill</dc:creator>
  <cp:lastModifiedBy>af102z</cp:lastModifiedBy>
  <cp:revision>20</cp:revision>
  <cp:lastPrinted>2012-05-02T05:11:51Z</cp:lastPrinted>
  <dcterms:created xsi:type="dcterms:W3CDTF">2012-04-17T05:06:48Z</dcterms:created>
  <dcterms:modified xsi:type="dcterms:W3CDTF">2013-02-14T15:41:04Z</dcterms:modified>
</cp:coreProperties>
</file>